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39" r:id="rId2"/>
    <p:sldId id="322" r:id="rId3"/>
    <p:sldId id="300" r:id="rId4"/>
    <p:sldId id="301" r:id="rId5"/>
    <p:sldId id="317" r:id="rId6"/>
    <p:sldId id="302" r:id="rId7"/>
    <p:sldId id="303" r:id="rId8"/>
    <p:sldId id="304" r:id="rId9"/>
    <p:sldId id="306" r:id="rId10"/>
    <p:sldId id="308" r:id="rId11"/>
    <p:sldId id="310" r:id="rId12"/>
    <p:sldId id="321" r:id="rId13"/>
    <p:sldId id="332" r:id="rId14"/>
    <p:sldId id="312" r:id="rId15"/>
    <p:sldId id="334" r:id="rId16"/>
    <p:sldId id="337" r:id="rId17"/>
    <p:sldId id="338" r:id="rId18"/>
    <p:sldId id="340" r:id="rId19"/>
    <p:sldId id="341" r:id="rId20"/>
    <p:sldId id="342" r:id="rId21"/>
    <p:sldId id="344" r:id="rId22"/>
    <p:sldId id="345" r:id="rId23"/>
    <p:sldId id="343" r:id="rId24"/>
  </p:sldIdLst>
  <p:sldSz cx="9144000" cy="6858000" type="screen4x3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Arial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FF99"/>
    <a:srgbClr val="E3892F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657" autoAdjust="0"/>
    <p:restoredTop sz="92175" autoAdjust="0"/>
  </p:normalViewPr>
  <p:slideViewPr>
    <p:cSldViewPr>
      <p:cViewPr varScale="1">
        <p:scale>
          <a:sx n="84" d="100"/>
          <a:sy n="84" d="100"/>
        </p:scale>
        <p:origin x="-1434" y="-90"/>
      </p:cViewPr>
      <p:guideLst>
        <p:guide orient="horz" pos="2478"/>
        <p:guide orient="horz" pos="2750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latinLnBrk="0" hangingPunct="0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latinLnBrk="0" hangingPunct="0">
              <a:defRPr kumimoji="0" sz="1200">
                <a:ea typeface="+mn-ea"/>
              </a:defRPr>
            </a:lvl1pPr>
          </a:lstStyle>
          <a:p>
            <a:pPr>
              <a:defRPr/>
            </a:pPr>
            <a:fld id="{9D969ECB-2A98-4A04-8003-98E5B3498A55}" type="datetimeFigureOut">
              <a:rPr lang="ko-KR" altLang="en-US"/>
              <a:pPr>
                <a:defRPr/>
              </a:pPr>
              <a:t>2009-09-15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latinLnBrk="0" hangingPunct="0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latinLnBrk="0" hangingPunct="0">
              <a:defRPr kumimoji="0" sz="1200">
                <a:ea typeface="+mn-ea"/>
              </a:defRPr>
            </a:lvl1pPr>
          </a:lstStyle>
          <a:p>
            <a:pPr>
              <a:defRPr/>
            </a:pPr>
            <a:fld id="{2E898790-A088-479D-8625-22F4D230AF7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3352800"/>
            <a:ext cx="4876800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800"/>
            </a:lvl1pPr>
          </a:lstStyle>
          <a:p>
            <a:r>
              <a:rPr lang="ko-KR" altLang="en-US" smtClean="0"/>
              <a:t>마스터 부제목 스타일 편집</a:t>
            </a:r>
            <a:endParaRPr lang="en-US" altLang="ko-KR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90825"/>
            <a:ext cx="6781800" cy="533400"/>
          </a:xfrm>
        </p:spPr>
        <p:txBody>
          <a:bodyPr/>
          <a:lstStyle>
            <a:lvl1pPr>
              <a:defRPr sz="4000" b="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altLang="ko-K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53200" y="6372225"/>
            <a:ext cx="2133600" cy="244475"/>
          </a:xfr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733800" y="6384925"/>
            <a:ext cx="2133600" cy="24447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9D42721-C370-4247-B0B9-6ACC2D217BC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>
          <a:xfrm>
            <a:off x="7086600" y="6537325"/>
            <a:ext cx="1752600" cy="320675"/>
          </a:xfrm>
          <a:prstGeom prst="rect">
            <a:avLst/>
          </a:prstGeom>
        </p:spPr>
        <p:txBody>
          <a:bodyPr/>
          <a:lstStyle>
            <a:lvl1pPr eaLnBrk="0" latinLnBrk="0" hangingPunct="0">
              <a:defRPr kumimoji="0"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5F92D-7292-4C8C-AE1C-8F7B290A55C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77025" y="571500"/>
            <a:ext cx="2047875" cy="57531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3400" y="571500"/>
            <a:ext cx="5991225" cy="57531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>
          <a:xfrm>
            <a:off x="7086600" y="6537325"/>
            <a:ext cx="1752600" cy="320675"/>
          </a:xfrm>
          <a:prstGeom prst="rect">
            <a:avLst/>
          </a:prstGeom>
        </p:spPr>
        <p:txBody>
          <a:bodyPr/>
          <a:lstStyle>
            <a:lvl1pPr eaLnBrk="0" latinLnBrk="0" hangingPunct="0">
              <a:defRPr kumimoji="0"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4F318-B1B4-478A-9B54-81E6C39FAA1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571500"/>
            <a:ext cx="7162800" cy="4873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533400" y="1447800"/>
            <a:ext cx="8191500" cy="4876800"/>
          </a:xfrm>
        </p:spPr>
        <p:txBody>
          <a:bodyPr/>
          <a:lstStyle/>
          <a:p>
            <a:pPr lvl="0"/>
            <a:r>
              <a:rPr lang="ko-KR" altLang="en-US" noProof="0" smtClean="0"/>
              <a:t>표를 추가하려면 아이콘을 클릭하십시오</a:t>
            </a:r>
            <a:endParaRPr lang="ko-KR" altLang="en-US" noProof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>
          <a:xfrm>
            <a:off x="7086600" y="6537325"/>
            <a:ext cx="1752600" cy="320675"/>
          </a:xfrm>
          <a:prstGeom prst="rect">
            <a:avLst/>
          </a:prstGeom>
        </p:spPr>
        <p:txBody>
          <a:bodyPr/>
          <a:lstStyle>
            <a:lvl1pPr eaLnBrk="0" latinLnBrk="0" hangingPunct="0">
              <a:defRPr kumimoji="0"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08917-C525-41AB-A58F-693160FFC95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848600" cy="6096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228725"/>
            <a:ext cx="4038600" cy="49530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49530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>
          <a:xfrm>
            <a:off x="242888" y="64770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6811963" y="65532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-136525" y="6559550"/>
            <a:ext cx="838200" cy="2619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5CA6A-A578-42FA-8851-E1B3C6E54A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C762F-16C7-4494-9318-A316925F93A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401955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05350" y="1447800"/>
            <a:ext cx="401955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A6EE5-C49E-43F7-9EC3-AF9815522FD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0"/>
          </p:nvPr>
        </p:nvSpPr>
        <p:spPr>
          <a:xfrm>
            <a:off x="7086600" y="6537325"/>
            <a:ext cx="1752600" cy="320675"/>
          </a:xfrm>
          <a:prstGeom prst="rect">
            <a:avLst/>
          </a:prstGeom>
        </p:spPr>
        <p:txBody>
          <a:bodyPr/>
          <a:lstStyle>
            <a:lvl1pPr eaLnBrk="0" latinLnBrk="0" hangingPunct="0">
              <a:defRPr kumimoji="0"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9AD32-3034-49A9-B304-2F295686E5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6E936-1CE4-4FC0-94F8-2A9D047D4D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688AA-1B65-4B65-A2F2-4EADEE6B24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>
          <a:xfrm>
            <a:off x="7086600" y="6537325"/>
            <a:ext cx="1752600" cy="320675"/>
          </a:xfrm>
          <a:prstGeom prst="rect">
            <a:avLst/>
          </a:prstGeom>
        </p:spPr>
        <p:txBody>
          <a:bodyPr/>
          <a:lstStyle>
            <a:lvl1pPr eaLnBrk="0" latinLnBrk="0" hangingPunct="0">
              <a:defRPr kumimoji="0"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E2DFC-59BA-401A-A8FB-B0134DB027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>
          <a:xfrm>
            <a:off x="7086600" y="6537325"/>
            <a:ext cx="1752600" cy="320675"/>
          </a:xfrm>
          <a:prstGeom prst="rect">
            <a:avLst/>
          </a:prstGeom>
        </p:spPr>
        <p:txBody>
          <a:bodyPr/>
          <a:lstStyle>
            <a:lvl1pPr eaLnBrk="0" latinLnBrk="0" hangingPunct="0">
              <a:defRPr kumimoji="0"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E826D-98C6-416D-A8FC-2D2F58315BA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6" descr="P13_200_a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" name="Rectangle 9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>
                  <a:gamma/>
                  <a:tint val="33725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latinLnBrk="0" hangingPunct="0">
              <a:defRPr/>
            </a:pPr>
            <a:endParaRPr kumimoji="0" lang="ko-KR" alt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447800"/>
            <a:ext cx="81915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-136525" y="657225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0" hangingPunct="1">
              <a:defRPr kumimoji="0" sz="1600" b="1">
                <a:solidFill>
                  <a:schemeClr val="tx1"/>
                </a:solidFill>
                <a:ea typeface="굴림" charset="-127"/>
              </a:defRPr>
            </a:lvl1pPr>
          </a:lstStyle>
          <a:p>
            <a:pPr>
              <a:defRPr/>
            </a:pPr>
            <a:fld id="{93C35987-6239-4894-A883-DD50212803C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838200" y="571500"/>
            <a:ext cx="7162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5320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0" hangingPunct="1">
              <a:defRPr kumimoji="0" sz="1000">
                <a:solidFill>
                  <a:schemeClr val="tx2"/>
                </a:solidFill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TextBox 7"/>
          <p:cNvSpPr txBox="1"/>
          <p:nvPr userDrawn="1"/>
        </p:nvSpPr>
        <p:spPr>
          <a:xfrm>
            <a:off x="6973888" y="6564313"/>
            <a:ext cx="21621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0" latinLnBrk="0" hangingPunct="0">
              <a:defRPr/>
            </a:pPr>
            <a:r>
              <a:rPr kumimoji="0" lang="ko-KR" altLang="en-US" sz="1400" b="1" spc="300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rPr>
              <a:t>제</a:t>
            </a:r>
            <a:r>
              <a:rPr kumimoji="0" lang="en-US" altLang="ko-KR" sz="1400" b="1" spc="300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rPr>
              <a:t>2</a:t>
            </a:r>
            <a:r>
              <a:rPr kumimoji="0" lang="ko-KR" altLang="en-US" sz="1400" b="1" spc="300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rPr>
              <a:t>장</a:t>
            </a:r>
            <a:r>
              <a:rPr kumimoji="0" lang="en-US" altLang="ko-KR" sz="1400" b="1" spc="300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sz="1400" b="1" spc="300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rPr>
              <a:t>인지발달이론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3" r:id="rId3"/>
    <p:sldLayoutId id="2147483904" r:id="rId4"/>
    <p:sldLayoutId id="2147483909" r:id="rId5"/>
    <p:sldLayoutId id="2147483905" r:id="rId6"/>
    <p:sldLayoutId id="2147483906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latinLnBrk="1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latinLnBrk="1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latinLnBrk="1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latinLnBrk="1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/>
          <p:cNvSpPr txBox="1">
            <a:spLocks noChangeArrowheads="1"/>
          </p:cNvSpPr>
          <p:nvPr/>
        </p:nvSpPr>
        <p:spPr bwMode="auto">
          <a:xfrm>
            <a:off x="2357438" y="5380038"/>
            <a:ext cx="530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latinLnBrk="0" hangingPunct="0">
              <a:buFontTx/>
              <a:buAutoNum type="arabicPeriod"/>
            </a:pPr>
            <a:endParaRPr kumimoji="0" lang="en-US" altLang="ko-KR"/>
          </a:p>
          <a:p>
            <a:pPr marL="342900" indent="-342900" eaLnBrk="0" latinLnBrk="0" hangingPunct="0">
              <a:buFontTx/>
              <a:buAutoNum type="arabicPeriod"/>
            </a:pPr>
            <a:endParaRPr kumimoji="0" lang="en-US" altLang="ko-KR"/>
          </a:p>
          <a:p>
            <a:pPr marL="342900" indent="-342900" eaLnBrk="0" latinLnBrk="0" hangingPunct="0">
              <a:buFontTx/>
              <a:buAutoNum type="arabicPeriod"/>
            </a:pPr>
            <a:endParaRPr kumimoji="0" lang="en-US" altLang="ko-KR"/>
          </a:p>
        </p:txBody>
      </p:sp>
      <p:grpSp>
        <p:nvGrpSpPr>
          <p:cNvPr id="11267" name="그룹 55"/>
          <p:cNvGrpSpPr>
            <a:grpSpLocks/>
          </p:cNvGrpSpPr>
          <p:nvPr/>
        </p:nvGrpSpPr>
        <p:grpSpPr bwMode="auto">
          <a:xfrm>
            <a:off x="357188" y="2357438"/>
            <a:ext cx="3143250" cy="3357562"/>
            <a:chOff x="2507378" y="1218636"/>
            <a:chExt cx="2778845" cy="1528981"/>
          </a:xfrm>
        </p:grpSpPr>
        <p:grpSp>
          <p:nvGrpSpPr>
            <p:cNvPr id="11273" name="Group 92"/>
            <p:cNvGrpSpPr>
              <a:grpSpLocks/>
            </p:cNvGrpSpPr>
            <p:nvPr/>
          </p:nvGrpSpPr>
          <p:grpSpPr bwMode="auto">
            <a:xfrm>
              <a:off x="2507378" y="1218636"/>
              <a:ext cx="2778845" cy="1528981"/>
              <a:chOff x="336" y="1536"/>
              <a:chExt cx="1392" cy="720"/>
            </a:xfrm>
          </p:grpSpPr>
          <p:sp>
            <p:nvSpPr>
              <p:cNvPr id="41" name="AutoShape 93"/>
              <p:cNvSpPr>
                <a:spLocks noChangeArrowheads="1"/>
              </p:cNvSpPr>
              <p:nvPr/>
            </p:nvSpPr>
            <p:spPr bwMode="gray">
              <a:xfrm>
                <a:off x="336" y="1536"/>
                <a:ext cx="1392" cy="720"/>
              </a:xfrm>
              <a:prstGeom prst="roundRect">
                <a:avLst>
                  <a:gd name="adj" fmla="val 16667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2" name="Rectangle 94"/>
              <p:cNvSpPr>
                <a:spLocks noChangeArrowheads="1"/>
              </p:cNvSpPr>
              <p:nvPr/>
            </p:nvSpPr>
            <p:spPr bwMode="gray">
              <a:xfrm>
                <a:off x="336" y="1536"/>
                <a:ext cx="258" cy="336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1274" name="Group 95"/>
            <p:cNvGrpSpPr>
              <a:grpSpLocks/>
            </p:cNvGrpSpPr>
            <p:nvPr/>
          </p:nvGrpSpPr>
          <p:grpSpPr bwMode="auto">
            <a:xfrm>
              <a:off x="2571736" y="1256895"/>
              <a:ext cx="2651559" cy="1465546"/>
              <a:chOff x="2190" y="1329"/>
              <a:chExt cx="1392" cy="759"/>
            </a:xfrm>
          </p:grpSpPr>
          <p:sp>
            <p:nvSpPr>
              <p:cNvPr id="39" name="AutoShape 96"/>
              <p:cNvSpPr>
                <a:spLocks noChangeArrowheads="1"/>
              </p:cNvSpPr>
              <p:nvPr/>
            </p:nvSpPr>
            <p:spPr bwMode="gray">
              <a:xfrm>
                <a:off x="2190" y="1329"/>
                <a:ext cx="1392" cy="75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Rectangle 97"/>
              <p:cNvSpPr>
                <a:spLocks noChangeArrowheads="1"/>
              </p:cNvSpPr>
              <p:nvPr/>
            </p:nvSpPr>
            <p:spPr bwMode="gray">
              <a:xfrm>
                <a:off x="2190" y="1329"/>
                <a:ext cx="258" cy="35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8" name="Line 98"/>
            <p:cNvSpPr>
              <a:spLocks noChangeShapeType="1"/>
            </p:cNvSpPr>
            <p:nvPr/>
          </p:nvSpPr>
          <p:spPr bwMode="gray">
            <a:xfrm>
              <a:off x="2696844" y="1576482"/>
              <a:ext cx="2378860" cy="0"/>
            </a:xfrm>
            <a:prstGeom prst="line">
              <a:avLst/>
            </a:prstGeom>
            <a:noFill/>
            <a:ln w="12700">
              <a:solidFill>
                <a:schemeClr val="accent4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4" name="직사각형 43"/>
          <p:cNvSpPr/>
          <p:nvPr/>
        </p:nvSpPr>
        <p:spPr>
          <a:xfrm>
            <a:off x="571472" y="3954515"/>
            <a:ext cx="2500330" cy="451406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ko-KR" altLang="en-US" sz="3200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휴먼엑스포" pitchFamily="18" charset="-127"/>
                <a:ea typeface="휴먼엑스포" pitchFamily="18" charset="-127"/>
              </a:rPr>
              <a:t>인지 발달</a:t>
            </a:r>
            <a:endParaRPr lang="ko-KR" altLang="en-US" sz="3200" cap="all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000000"/>
              </a:solidFill>
              <a:effectLst>
                <a:reflection blurRad="12700" stA="28000" endPos="45000" dist="1000" dir="5400000" sy="-100000" algn="bl" rotWithShape="0"/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269" name="Rectangle 71"/>
          <p:cNvSpPr>
            <a:spLocks noChangeArrowheads="1"/>
          </p:cNvSpPr>
          <p:nvPr/>
        </p:nvSpPr>
        <p:spPr bwMode="auto">
          <a:xfrm>
            <a:off x="4359275" y="2466975"/>
            <a:ext cx="40703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kumimoji="0" lang="en-US" altLang="ko-KR" sz="2400">
                <a:latin typeface="휴먼엑스포" pitchFamily="18" charset="-127"/>
                <a:ea typeface="휴먼엑스포" pitchFamily="18" charset="-127"/>
              </a:rPr>
              <a:t>Piaget</a:t>
            </a:r>
            <a:r>
              <a:rPr kumimoji="0" lang="ko-KR" altLang="en-US" sz="2400">
                <a:latin typeface="휴먼엑스포" pitchFamily="18" charset="-127"/>
                <a:ea typeface="휴먼엑스포" pitchFamily="18" charset="-127"/>
              </a:rPr>
              <a:t>의 인지발달이론</a:t>
            </a:r>
          </a:p>
          <a:p>
            <a:pPr eaLnBrk="0" latinLnBrk="0" hangingPunct="0"/>
            <a:r>
              <a:rPr kumimoji="0" lang="en-US" altLang="ko-KR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  <a:endParaRPr kumimoji="0" lang="en-US" altLang="ko-KR" sz="240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270" name="Rectangle 71"/>
          <p:cNvSpPr>
            <a:spLocks noChangeArrowheads="1"/>
          </p:cNvSpPr>
          <p:nvPr/>
        </p:nvSpPr>
        <p:spPr bwMode="auto">
          <a:xfrm>
            <a:off x="4362450" y="3573463"/>
            <a:ext cx="49958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</a:pPr>
            <a:r>
              <a:rPr kumimoji="0" lang="en-US" altLang="ko-KR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kumimoji="0" lang="en-US" altLang="ko-KR" sz="2400">
                <a:latin typeface="휴먼엑스포" pitchFamily="18" charset="-127"/>
                <a:ea typeface="휴먼엑스포" pitchFamily="18" charset="-127"/>
              </a:rPr>
              <a:t>Vygotsky</a:t>
            </a:r>
            <a:r>
              <a:rPr kumimoji="0" lang="ko-KR" altLang="en-US" sz="2400">
                <a:latin typeface="휴먼엑스포" pitchFamily="18" charset="-127"/>
                <a:ea typeface="휴먼엑스포" pitchFamily="18" charset="-127"/>
              </a:rPr>
              <a:t>의 사회문화적 </a:t>
            </a:r>
            <a:endParaRPr kumimoji="0" lang="en-US" altLang="ko-KR" sz="2400">
              <a:latin typeface="휴먼엑스포" pitchFamily="18" charset="-127"/>
              <a:ea typeface="휴먼엑스포" pitchFamily="18" charset="-127"/>
            </a:endParaRPr>
          </a:p>
          <a:p>
            <a:pPr eaLnBrk="0" latinLnBrk="0" hangingPunct="0">
              <a:lnSpc>
                <a:spcPct val="150000"/>
              </a:lnSpc>
            </a:pPr>
            <a:r>
              <a:rPr kumimoji="0" lang="en-US" altLang="ko-KR" sz="2400">
                <a:latin typeface="휴먼엑스포" pitchFamily="18" charset="-127"/>
                <a:ea typeface="휴먼엑스포" pitchFamily="18" charset="-127"/>
              </a:rPr>
              <a:t>   </a:t>
            </a:r>
            <a:r>
              <a:rPr kumimoji="0" lang="ko-KR" altLang="en-US" sz="2400">
                <a:latin typeface="휴먼엑스포" pitchFamily="18" charset="-127"/>
                <a:ea typeface="휴먼엑스포" pitchFamily="18" charset="-127"/>
              </a:rPr>
              <a:t>발달이론</a:t>
            </a:r>
          </a:p>
          <a:p>
            <a:pPr eaLnBrk="0" latinLnBrk="0" hangingPunct="0"/>
            <a:endParaRPr kumimoji="0" lang="ko-KR" altLang="en-US" sz="240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271" name="Rectangle 71"/>
          <p:cNvSpPr>
            <a:spLocks noChangeArrowheads="1"/>
          </p:cNvSpPr>
          <p:nvPr/>
        </p:nvSpPr>
        <p:spPr bwMode="auto">
          <a:xfrm>
            <a:off x="4362450" y="4997450"/>
            <a:ext cx="47815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</a:pPr>
            <a:r>
              <a:rPr kumimoji="0" lang="en-US" altLang="ko-KR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3.</a:t>
            </a:r>
            <a:r>
              <a:rPr kumimoji="0" lang="en-US" altLang="ko-KR" sz="2400">
                <a:latin typeface="휴먼엑스포" pitchFamily="18" charset="-127"/>
                <a:ea typeface="휴먼엑스포" pitchFamily="18" charset="-127"/>
              </a:rPr>
              <a:t> Piaget</a:t>
            </a:r>
            <a:r>
              <a:rPr kumimoji="0" lang="ko-KR" altLang="en-US" sz="2400">
                <a:latin typeface="휴먼엑스포" pitchFamily="18" charset="-127"/>
                <a:ea typeface="휴먼엑스포" pitchFamily="18" charset="-127"/>
              </a:rPr>
              <a:t>와 </a:t>
            </a:r>
            <a:r>
              <a:rPr kumimoji="0" lang="en-US" altLang="ko-KR" sz="2400">
                <a:latin typeface="휴먼엑스포" pitchFamily="18" charset="-127"/>
                <a:ea typeface="휴먼엑스포" pitchFamily="18" charset="-127"/>
              </a:rPr>
              <a:t>Vygotsky</a:t>
            </a:r>
            <a:r>
              <a:rPr kumimoji="0" lang="ko-KR" altLang="en-US" sz="2400">
                <a:latin typeface="휴먼엑스포" pitchFamily="18" charset="-127"/>
                <a:ea typeface="휴먼엑스포" pitchFamily="18" charset="-127"/>
              </a:rPr>
              <a:t>의 비교 </a:t>
            </a:r>
          </a:p>
        </p:txBody>
      </p:sp>
      <p:sp>
        <p:nvSpPr>
          <p:cNvPr id="11272" name="슬라이드 번호 개체 틀 1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7A3E5AF-948C-4E81-968C-4FF6C5248D7C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786050" y="568091"/>
            <a:ext cx="632096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kumimoji="0" lang="en-US" altLang="ko-KR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Vygotsky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사회문화적</a:t>
            </a: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발달이론</a:t>
            </a:r>
          </a:p>
        </p:txBody>
      </p:sp>
      <p:grpSp>
        <p:nvGrpSpPr>
          <p:cNvPr id="20483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5" y="1324261"/>
            <a:chExt cx="8429622" cy="463264"/>
          </a:xfrm>
        </p:grpSpPr>
        <p:grpSp>
          <p:nvGrpSpPr>
            <p:cNvPr id="20508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2" cy="401637"/>
              <a:chOff x="642910" y="1385816"/>
              <a:chExt cx="8429652" cy="401659"/>
            </a:xfrm>
          </p:grpSpPr>
          <p:sp>
            <p:nvSpPr>
              <p:cNvPr id="20515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3498085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Vygotsky </a:t>
                </a:r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이론에 기본견해</a:t>
                </a:r>
              </a:p>
            </p:txBody>
          </p:sp>
          <p:cxnSp>
            <p:nvCxnSpPr>
              <p:cNvPr id="20516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20509" name="그룹 49"/>
            <p:cNvGrpSpPr>
              <a:grpSpLocks/>
            </p:cNvGrpSpPr>
            <p:nvPr/>
          </p:nvGrpSpPr>
          <p:grpSpPr bwMode="auto">
            <a:xfrm>
              <a:off x="671511" y="1395655"/>
              <a:ext cx="328612" cy="318890"/>
              <a:chOff x="7315196" y="1295884"/>
              <a:chExt cx="657225" cy="637781"/>
            </a:xfrm>
          </p:grpSpPr>
          <p:sp>
            <p:nvSpPr>
              <p:cNvPr id="139" name="AutoShape 4"/>
              <p:cNvSpPr>
                <a:spLocks noChangeArrowheads="1"/>
              </p:cNvSpPr>
              <p:nvPr/>
            </p:nvSpPr>
            <p:spPr bwMode="auto">
              <a:xfrm>
                <a:off x="7315194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0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0510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39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1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143" name="Picture 5" descr="233"/>
          <p:cNvPicPr>
            <a:picLocks noChangeAspect="1" noChangeArrowheads="1"/>
          </p:cNvPicPr>
          <p:nvPr/>
        </p:nvPicPr>
        <p:blipFill>
          <a:blip r:embed="rId2"/>
          <a:srcRect r="24310"/>
          <a:stretch>
            <a:fillRect/>
          </a:stretch>
        </p:blipFill>
        <p:spPr bwMode="auto">
          <a:xfrm>
            <a:off x="285750" y="2058988"/>
            <a:ext cx="8501063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20485" name="그룹 65"/>
          <p:cNvGrpSpPr>
            <a:grpSpLocks/>
          </p:cNvGrpSpPr>
          <p:nvPr/>
        </p:nvGrpSpPr>
        <p:grpSpPr bwMode="auto">
          <a:xfrm>
            <a:off x="857250" y="2109788"/>
            <a:ext cx="5826125" cy="377825"/>
            <a:chOff x="857250" y="2109767"/>
            <a:chExt cx="5825634" cy="377794"/>
          </a:xfrm>
        </p:grpSpPr>
        <p:grpSp>
          <p:nvGrpSpPr>
            <p:cNvPr id="20504" name="그룹 34"/>
            <p:cNvGrpSpPr>
              <a:grpSpLocks/>
            </p:cNvGrpSpPr>
            <p:nvPr/>
          </p:nvGrpSpPr>
          <p:grpSpPr bwMode="auto">
            <a:xfrm>
              <a:off x="857250" y="2109767"/>
              <a:ext cx="349250" cy="363569"/>
              <a:chOff x="936602" y="2557031"/>
              <a:chExt cx="349250" cy="363963"/>
            </a:xfrm>
          </p:grpSpPr>
          <p:pic>
            <p:nvPicPr>
              <p:cNvPr id="147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07" name="TextBox 36"/>
              <p:cNvSpPr txBox="1">
                <a:spLocks noChangeArrowheads="1"/>
              </p:cNvSpPr>
              <p:nvPr/>
            </p:nvSpPr>
            <p:spPr bwMode="auto">
              <a:xfrm>
                <a:off x="963449" y="2557031"/>
                <a:ext cx="304892" cy="338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1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0505" name="직사각형 154"/>
            <p:cNvSpPr>
              <a:spLocks noChangeArrowheads="1"/>
            </p:cNvSpPr>
            <p:nvPr/>
          </p:nvSpPr>
          <p:spPr bwMode="auto">
            <a:xfrm>
              <a:off x="1214386" y="2118257"/>
              <a:ext cx="5468498" cy="369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사회 및 문화가 발달에 미치는 영향을 강조한다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20486" name="그룹 65"/>
          <p:cNvGrpSpPr>
            <a:grpSpLocks/>
          </p:cNvGrpSpPr>
          <p:nvPr/>
        </p:nvGrpSpPr>
        <p:grpSpPr bwMode="auto">
          <a:xfrm>
            <a:off x="857250" y="2816225"/>
            <a:ext cx="7786688" cy="377825"/>
            <a:chOff x="857250" y="2109767"/>
            <a:chExt cx="7786144" cy="377344"/>
          </a:xfrm>
        </p:grpSpPr>
        <p:grpSp>
          <p:nvGrpSpPr>
            <p:cNvPr id="20500" name="그룹 34"/>
            <p:cNvGrpSpPr>
              <a:grpSpLocks/>
            </p:cNvGrpSpPr>
            <p:nvPr/>
          </p:nvGrpSpPr>
          <p:grpSpPr bwMode="auto">
            <a:xfrm>
              <a:off x="857250" y="2109767"/>
              <a:ext cx="349250" cy="363569"/>
              <a:chOff x="936602" y="2557031"/>
              <a:chExt cx="349250" cy="363963"/>
            </a:xfrm>
          </p:grpSpPr>
          <p:pic>
            <p:nvPicPr>
              <p:cNvPr id="152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03" name="TextBox 36"/>
              <p:cNvSpPr txBox="1">
                <a:spLocks noChangeArrowheads="1"/>
              </p:cNvSpPr>
              <p:nvPr/>
            </p:nvSpPr>
            <p:spPr bwMode="auto">
              <a:xfrm>
                <a:off x="963449" y="2557031"/>
                <a:ext cx="304892" cy="338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2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0501" name="직사각형 159"/>
            <p:cNvSpPr>
              <a:spLocks noChangeArrowheads="1"/>
            </p:cNvSpPr>
            <p:nvPr/>
          </p:nvSpPr>
          <p:spPr bwMode="auto">
            <a:xfrm>
              <a:off x="1214386" y="2118258"/>
              <a:ext cx="7429008" cy="368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유능한 사람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어른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)</a:t>
              </a:r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과의 사회적 상호작용이 학습과 발달에 중요한 영향을 미친다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20487" name="그룹 65"/>
          <p:cNvGrpSpPr>
            <a:grpSpLocks/>
          </p:cNvGrpSpPr>
          <p:nvPr/>
        </p:nvGrpSpPr>
        <p:grpSpPr bwMode="auto">
          <a:xfrm>
            <a:off x="857250" y="3522663"/>
            <a:ext cx="5826125" cy="377825"/>
            <a:chOff x="857250" y="2109767"/>
            <a:chExt cx="5825634" cy="377797"/>
          </a:xfrm>
        </p:grpSpPr>
        <p:grpSp>
          <p:nvGrpSpPr>
            <p:cNvPr id="20496" name="그룹 34"/>
            <p:cNvGrpSpPr>
              <a:grpSpLocks/>
            </p:cNvGrpSpPr>
            <p:nvPr/>
          </p:nvGrpSpPr>
          <p:grpSpPr bwMode="auto">
            <a:xfrm>
              <a:off x="857250" y="2109767"/>
              <a:ext cx="349250" cy="363569"/>
              <a:chOff x="936602" y="2557031"/>
              <a:chExt cx="349250" cy="363963"/>
            </a:xfrm>
          </p:grpSpPr>
          <p:pic>
            <p:nvPicPr>
              <p:cNvPr id="157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499" name="TextBox 36"/>
              <p:cNvSpPr txBox="1">
                <a:spLocks noChangeArrowheads="1"/>
              </p:cNvSpPr>
              <p:nvPr/>
            </p:nvSpPr>
            <p:spPr bwMode="auto">
              <a:xfrm>
                <a:off x="963449" y="2557031"/>
                <a:ext cx="304892" cy="338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3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0497" name="직사각형 164"/>
            <p:cNvSpPr>
              <a:spLocks noChangeArrowheads="1"/>
            </p:cNvSpPr>
            <p:nvPr/>
          </p:nvSpPr>
          <p:spPr bwMode="auto">
            <a:xfrm>
              <a:off x="1214386" y="2118259"/>
              <a:ext cx="5468498" cy="369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개인은 내면화를 통해 지식을 획득한다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20488" name="그룹 65"/>
          <p:cNvGrpSpPr>
            <a:grpSpLocks/>
          </p:cNvGrpSpPr>
          <p:nvPr/>
        </p:nvGrpSpPr>
        <p:grpSpPr bwMode="auto">
          <a:xfrm>
            <a:off x="857250" y="4230688"/>
            <a:ext cx="7000875" cy="377825"/>
            <a:chOff x="857250" y="2109767"/>
            <a:chExt cx="7000335" cy="378233"/>
          </a:xfrm>
        </p:grpSpPr>
        <p:grpSp>
          <p:nvGrpSpPr>
            <p:cNvPr id="20492" name="그룹 34"/>
            <p:cNvGrpSpPr>
              <a:grpSpLocks/>
            </p:cNvGrpSpPr>
            <p:nvPr/>
          </p:nvGrpSpPr>
          <p:grpSpPr bwMode="auto">
            <a:xfrm>
              <a:off x="857250" y="2109767"/>
              <a:ext cx="349250" cy="363569"/>
              <a:chOff x="936602" y="2557031"/>
              <a:chExt cx="349250" cy="363963"/>
            </a:xfrm>
          </p:grpSpPr>
          <p:pic>
            <p:nvPicPr>
              <p:cNvPr id="162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495" name="TextBox 36"/>
              <p:cNvSpPr txBox="1">
                <a:spLocks noChangeArrowheads="1"/>
              </p:cNvSpPr>
              <p:nvPr/>
            </p:nvSpPr>
            <p:spPr bwMode="auto">
              <a:xfrm>
                <a:off x="963449" y="2557031"/>
                <a:ext cx="304892" cy="338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4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0493" name="직사각형 169"/>
            <p:cNvSpPr>
              <a:spLocks noChangeArrowheads="1"/>
            </p:cNvSpPr>
            <p:nvPr/>
          </p:nvSpPr>
          <p:spPr bwMode="auto">
            <a:xfrm>
              <a:off x="1214386" y="2118259"/>
              <a:ext cx="6643199" cy="369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언어는 학습 및 발달에서 핵심역할을 한다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sp>
        <p:nvSpPr>
          <p:cNvPr id="20489" name="직사각형 179"/>
          <p:cNvSpPr>
            <a:spLocks noChangeArrowheads="1"/>
          </p:cNvSpPr>
          <p:nvPr/>
        </p:nvSpPr>
        <p:spPr bwMode="auto">
          <a:xfrm>
            <a:off x="1143000" y="4643438"/>
            <a:ext cx="65039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ko-KR" altLang="en-US">
                <a:latin typeface="휴먼모음T" pitchFamily="18" charset="-127"/>
                <a:ea typeface="휴먼모음T" pitchFamily="18" charset="-127"/>
              </a:rPr>
              <a:t> </a:t>
            </a:r>
            <a:r>
              <a:rPr kumimoji="0" lang="en-US" altLang="ko-KR">
                <a:latin typeface="휴먼모음T" pitchFamily="18" charset="-127"/>
                <a:ea typeface="휴먼모음T" pitchFamily="18" charset="-127"/>
              </a:rPr>
              <a:t>- </a:t>
            </a:r>
            <a:r>
              <a:rPr kumimoji="0" lang="ko-KR" altLang="en-US">
                <a:latin typeface="휴먼모음T" pitchFamily="18" charset="-127"/>
                <a:ea typeface="휴먼모음T" pitchFamily="18" charset="-127"/>
              </a:rPr>
              <a:t>사회적 상호작용</a:t>
            </a:r>
            <a:r>
              <a:rPr kumimoji="0" lang="en-US" altLang="ko-KR">
                <a:latin typeface="휴먼모음T" pitchFamily="18" charset="-127"/>
                <a:ea typeface="휴먼모음T" pitchFamily="18" charset="-127"/>
              </a:rPr>
              <a:t>(</a:t>
            </a:r>
            <a:r>
              <a:rPr kumimoji="0" lang="ko-KR" altLang="en-US">
                <a:latin typeface="휴먼모음T" pitchFamily="18" charset="-127"/>
                <a:ea typeface="휴먼모음T" pitchFamily="18" charset="-127"/>
              </a:rPr>
              <a:t>언어</a:t>
            </a:r>
            <a:r>
              <a:rPr kumimoji="0"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kumimoji="0" lang="ko-KR" altLang="en-US">
                <a:latin typeface="휴먼모음T" pitchFamily="18" charset="-127"/>
                <a:ea typeface="휴먼모음T" pitchFamily="18" charset="-127"/>
              </a:rPr>
              <a:t>를 통해서 타인이 지식에 접근</a:t>
            </a:r>
            <a:endParaRPr kumimoji="0" lang="en-US" altLang="ko-KR">
              <a:latin typeface="휴먼모음T" pitchFamily="18" charset="-127"/>
              <a:ea typeface="휴먼모음T" pitchFamily="18" charset="-127"/>
            </a:endParaRPr>
          </a:p>
          <a:p>
            <a:pPr eaLnBrk="0" latinLnBrk="0" hangingPunct="0"/>
            <a:r>
              <a:rPr kumimoji="0" lang="en-US" altLang="ko-KR">
                <a:latin typeface="휴먼모음T" pitchFamily="18" charset="-127"/>
                <a:ea typeface="휴먼모음T" pitchFamily="18" charset="-127"/>
              </a:rPr>
              <a:t> - </a:t>
            </a:r>
            <a:r>
              <a:rPr kumimoji="0" lang="ko-KR" altLang="en-US">
                <a:latin typeface="휴먼모음T" pitchFamily="18" charset="-127"/>
                <a:ea typeface="휴먼모음T" pitchFamily="18" charset="-127"/>
              </a:rPr>
              <a:t>언어를 통해서 문제해결하고 세계를 이해하는 지식의 도구</a:t>
            </a:r>
            <a:endParaRPr kumimoji="0" lang="en-US" altLang="ko-KR">
              <a:latin typeface="휴먼모음T" pitchFamily="18" charset="-127"/>
              <a:ea typeface="휴먼모음T" pitchFamily="18" charset="-127"/>
            </a:endParaRPr>
          </a:p>
          <a:p>
            <a:pPr eaLnBrk="0" latinLnBrk="0" hangingPunct="0"/>
            <a:r>
              <a:rPr kumimoji="0" lang="en-US" altLang="ko-KR">
                <a:latin typeface="휴먼모음T" pitchFamily="18" charset="-127"/>
                <a:ea typeface="휴먼모음T" pitchFamily="18" charset="-127"/>
              </a:rPr>
              <a:t> - </a:t>
            </a:r>
            <a:r>
              <a:rPr kumimoji="0" lang="ko-KR" altLang="en-US">
                <a:latin typeface="휴먼모음T" pitchFamily="18" charset="-127"/>
                <a:ea typeface="휴먼모음T" pitchFamily="18" charset="-127"/>
              </a:rPr>
              <a:t>언어는 개인적인 사고에서 중요한 기능</a:t>
            </a:r>
            <a:r>
              <a:rPr kumimoji="0" lang="en-US" altLang="ko-KR">
                <a:latin typeface="휴먼모음T" pitchFamily="18" charset="-127"/>
                <a:ea typeface="휴먼모음T" pitchFamily="18" charset="-127"/>
              </a:rPr>
              <a:t>(</a:t>
            </a:r>
            <a:r>
              <a:rPr kumimoji="0" lang="ko-KR" altLang="en-US">
                <a:latin typeface="휴먼모음T" pitchFamily="18" charset="-127"/>
                <a:ea typeface="휴먼모음T" pitchFamily="18" charset="-127"/>
              </a:rPr>
              <a:t>예</a:t>
            </a:r>
            <a:r>
              <a:rPr kumimoji="0" lang="en-US" altLang="ko-KR">
                <a:latin typeface="휴먼모음T" pitchFamily="18" charset="-127"/>
                <a:ea typeface="휴먼모음T" pitchFamily="18" charset="-127"/>
              </a:rPr>
              <a:t>. </a:t>
            </a:r>
            <a:r>
              <a:rPr kumimoji="0" lang="ko-KR" altLang="en-US">
                <a:latin typeface="휴먼모음T" pitchFamily="18" charset="-127"/>
                <a:ea typeface="휴먼모음T" pitchFamily="18" charset="-127"/>
              </a:rPr>
              <a:t>내적 언어</a:t>
            </a:r>
            <a:r>
              <a:rPr kumimoji="0" lang="en-US" altLang="ko-KR">
                <a:latin typeface="휴먼모음T" pitchFamily="18" charset="-127"/>
                <a:ea typeface="휴먼모음T" pitchFamily="18" charset="-127"/>
              </a:rPr>
              <a:t>) </a:t>
            </a:r>
          </a:p>
        </p:txBody>
      </p:sp>
      <p:pic>
        <p:nvPicPr>
          <p:cNvPr id="2050" name="Picture 2" descr="C:\Documents and Settings\신형수\바탕 화면\vygotsky_lalalala8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99458" y="3214686"/>
            <a:ext cx="1573136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1" name="슬라이드 번호 개체 틀 4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851B19D-A109-4FA3-83B1-B28CA6D21717}" type="slidenum">
              <a:rPr lang="en-US" altLang="ko-KR" smtClean="0"/>
              <a:pPr/>
              <a:t>10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그룹 123"/>
          <p:cNvGrpSpPr>
            <a:grpSpLocks/>
          </p:cNvGrpSpPr>
          <p:nvPr/>
        </p:nvGrpSpPr>
        <p:grpSpPr bwMode="auto">
          <a:xfrm>
            <a:off x="642938" y="2143125"/>
            <a:ext cx="8286750" cy="4071938"/>
            <a:chOff x="714375" y="2285983"/>
            <a:chExt cx="8286755" cy="4071988"/>
          </a:xfrm>
        </p:grpSpPr>
        <p:pic>
          <p:nvPicPr>
            <p:cNvPr id="66" name="Picture 5" descr="233"/>
            <p:cNvPicPr>
              <a:picLocks noChangeAspect="1" noChangeArrowheads="1"/>
            </p:cNvPicPr>
            <p:nvPr/>
          </p:nvPicPr>
          <p:blipFill>
            <a:blip r:embed="rId2"/>
            <a:srcRect l="2544" r="24310"/>
            <a:stretch>
              <a:fillRect/>
            </a:stretch>
          </p:blipFill>
          <p:spPr bwMode="auto">
            <a:xfrm>
              <a:off x="714375" y="2357422"/>
              <a:ext cx="8072442" cy="4000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</p:pic>
        <p:sp>
          <p:nvSpPr>
            <p:cNvPr id="67" name="직사각형 66"/>
            <p:cNvSpPr/>
            <p:nvPr/>
          </p:nvSpPr>
          <p:spPr>
            <a:xfrm>
              <a:off x="1071562" y="2285983"/>
              <a:ext cx="7929568" cy="38322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182563" fontAlgn="auto" latinLnBrk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실제적 발달수준과 잠재적 발달수준의 격차</a:t>
              </a:r>
            </a:p>
            <a:p>
              <a:pPr indent="182563" fontAlgn="auto" latinLnBrk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182563" fontAlgn="auto" latinLnBrk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182563" fontAlgn="auto" latinLnBrk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182563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실제적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발달수준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독자적으로 문제를 해결할 수 있는 수준</a:t>
              </a:r>
              <a:endPara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182563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잠재적 발달수준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성인이나 또래의 도움을 얻어 문제를 해결할 수 있는 수준</a:t>
              </a:r>
              <a:endPara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indent="182563" fontAlgn="auto" latinLnBrk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근접발달영역에서는 발달이 왕성하게 일어난다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.(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마법의 중간지대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)</a:t>
              </a:r>
              <a:endPara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68" name="타원 67"/>
            <p:cNvSpPr/>
            <p:nvPr/>
          </p:nvSpPr>
          <p:spPr bwMode="auto">
            <a:xfrm flipV="1">
              <a:off x="1044843" y="5786471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타원 68"/>
            <p:cNvSpPr/>
            <p:nvPr/>
          </p:nvSpPr>
          <p:spPr bwMode="auto">
            <a:xfrm flipV="1">
              <a:off x="1044843" y="5000647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786050" y="568091"/>
            <a:ext cx="632096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kumimoji="0" lang="en-US" altLang="ko-KR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Vygotsky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사회문화적</a:t>
            </a: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발달이론</a:t>
            </a:r>
          </a:p>
        </p:txBody>
      </p:sp>
      <p:grpSp>
        <p:nvGrpSpPr>
          <p:cNvPr id="3" name="그룹 105"/>
          <p:cNvGrpSpPr>
            <a:grpSpLocks/>
          </p:cNvGrpSpPr>
          <p:nvPr/>
        </p:nvGrpSpPr>
        <p:grpSpPr bwMode="auto">
          <a:xfrm>
            <a:off x="3895725" y="2786063"/>
            <a:ext cx="1604963" cy="1690687"/>
            <a:chOff x="1428728" y="2714620"/>
            <a:chExt cx="1604399" cy="1690694"/>
          </a:xfrm>
        </p:grpSpPr>
        <p:grpSp>
          <p:nvGrpSpPr>
            <p:cNvPr id="21548" name="Group 75"/>
            <p:cNvGrpSpPr>
              <a:grpSpLocks/>
            </p:cNvGrpSpPr>
            <p:nvPr/>
          </p:nvGrpSpPr>
          <p:grpSpPr bwMode="auto">
            <a:xfrm>
              <a:off x="1428728" y="2714620"/>
              <a:ext cx="1604399" cy="1690694"/>
              <a:chOff x="884" y="2523"/>
              <a:chExt cx="862" cy="862"/>
            </a:xfrm>
          </p:grpSpPr>
          <p:sp>
            <p:nvSpPr>
              <p:cNvPr id="21550" name="Oval 76"/>
              <p:cNvSpPr>
                <a:spLocks noChangeArrowheads="1"/>
              </p:cNvSpPr>
              <p:nvPr/>
            </p:nvSpPr>
            <p:spPr bwMode="gray">
              <a:xfrm>
                <a:off x="884" y="2523"/>
                <a:ext cx="862" cy="8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00CC66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1" name="Oval 77"/>
              <p:cNvSpPr>
                <a:spLocks noChangeArrowheads="1"/>
              </p:cNvSpPr>
              <p:nvPr/>
            </p:nvSpPr>
            <p:spPr bwMode="gray">
              <a:xfrm>
                <a:off x="884" y="2523"/>
                <a:ext cx="862" cy="862"/>
              </a:xfrm>
              <a:prstGeom prst="ellipse">
                <a:avLst/>
              </a:prstGeom>
              <a:gradFill rotWithShape="1">
                <a:gsLst>
                  <a:gs pos="0">
                    <a:srgbClr val="00CC66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2" name="Oval 78"/>
              <p:cNvSpPr>
                <a:spLocks noChangeArrowheads="1"/>
              </p:cNvSpPr>
              <p:nvPr/>
            </p:nvSpPr>
            <p:spPr bwMode="gray">
              <a:xfrm>
                <a:off x="940" y="2579"/>
                <a:ext cx="749" cy="750"/>
              </a:xfrm>
              <a:prstGeom prst="ellipse">
                <a:avLst/>
              </a:prstGeom>
              <a:gradFill rotWithShape="1">
                <a:gsLst>
                  <a:gs pos="0">
                    <a:srgbClr val="006E37"/>
                  </a:gs>
                  <a:gs pos="50000">
                    <a:srgbClr val="00CC66"/>
                  </a:gs>
                  <a:gs pos="100000">
                    <a:srgbClr val="006E37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3" name="Oval 79"/>
              <p:cNvSpPr>
                <a:spLocks noChangeArrowheads="1"/>
              </p:cNvSpPr>
              <p:nvPr/>
            </p:nvSpPr>
            <p:spPr bwMode="gray">
              <a:xfrm>
                <a:off x="941" y="2579"/>
                <a:ext cx="749" cy="750"/>
              </a:xfrm>
              <a:prstGeom prst="ellipse">
                <a:avLst/>
              </a:prstGeom>
              <a:gradFill rotWithShape="1">
                <a:gsLst>
                  <a:gs pos="0">
                    <a:srgbClr val="008241"/>
                  </a:gs>
                  <a:gs pos="100000">
                    <a:srgbClr val="00CC66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4" name="Oval 80"/>
              <p:cNvSpPr>
                <a:spLocks noChangeArrowheads="1"/>
              </p:cNvSpPr>
              <p:nvPr/>
            </p:nvSpPr>
            <p:spPr bwMode="gray">
              <a:xfrm>
                <a:off x="981" y="2617"/>
                <a:ext cx="674" cy="674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5" name="Oval 81"/>
              <p:cNvSpPr>
                <a:spLocks noChangeArrowheads="1"/>
              </p:cNvSpPr>
              <p:nvPr/>
            </p:nvSpPr>
            <p:spPr bwMode="gray">
              <a:xfrm>
                <a:off x="992" y="2628"/>
                <a:ext cx="653" cy="653"/>
              </a:xfrm>
              <a:prstGeom prst="ellipse">
                <a:avLst/>
              </a:prstGeom>
              <a:gradFill rotWithShape="1">
                <a:gsLst>
                  <a:gs pos="0">
                    <a:srgbClr val="595959"/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6" name="Oval 82"/>
              <p:cNvSpPr>
                <a:spLocks noChangeArrowheads="1"/>
              </p:cNvSpPr>
              <p:nvPr/>
            </p:nvSpPr>
            <p:spPr bwMode="gray">
              <a:xfrm>
                <a:off x="1000" y="2632"/>
                <a:ext cx="637" cy="635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E9E9E9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7" name="Oval 83"/>
              <p:cNvSpPr>
                <a:spLocks noChangeArrowheads="1"/>
              </p:cNvSpPr>
              <p:nvPr/>
            </p:nvSpPr>
            <p:spPr bwMode="gray">
              <a:xfrm>
                <a:off x="1007" y="2638"/>
                <a:ext cx="606" cy="595"/>
              </a:xfrm>
              <a:prstGeom prst="ellipse">
                <a:avLst/>
              </a:prstGeom>
              <a:gradFill rotWithShape="1">
                <a:gsLst>
                  <a:gs pos="0">
                    <a:srgbClr val="989898"/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8" name="Oval 84"/>
              <p:cNvSpPr>
                <a:spLocks noChangeArrowheads="1"/>
              </p:cNvSpPr>
              <p:nvPr/>
            </p:nvSpPr>
            <p:spPr bwMode="gray">
              <a:xfrm>
                <a:off x="1042" y="2655"/>
                <a:ext cx="539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549" name="TextBox 102"/>
            <p:cNvSpPr txBox="1">
              <a:spLocks noChangeArrowheads="1"/>
            </p:cNvSpPr>
            <p:nvPr/>
          </p:nvSpPr>
          <p:spPr bwMode="auto">
            <a:xfrm>
              <a:off x="1678054" y="3117505"/>
              <a:ext cx="1107996" cy="882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>
                <a:lnSpc>
                  <a:spcPct val="150000"/>
                </a:lnSpc>
              </a:pPr>
              <a:r>
                <a:rPr kumimoji="0" lang="ko-KR" altLang="en-US">
                  <a:latin typeface="휴먼엑스포" pitchFamily="18" charset="-127"/>
                  <a:ea typeface="휴먼엑스포" pitchFamily="18" charset="-127"/>
                </a:rPr>
                <a:t>실제적</a:t>
              </a:r>
              <a:endParaRPr kumimoji="0" lang="en-US" altLang="ko-KR"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latinLnBrk="0" hangingPunct="0">
                <a:lnSpc>
                  <a:spcPct val="150000"/>
                </a:lnSpc>
              </a:pPr>
              <a:r>
                <a:rPr kumimoji="0" lang="ko-KR" altLang="en-US">
                  <a:latin typeface="휴먼엑스포" pitchFamily="18" charset="-127"/>
                  <a:ea typeface="휴먼엑스포" pitchFamily="18" charset="-127"/>
                </a:rPr>
                <a:t>발달수준</a:t>
              </a:r>
            </a:p>
          </p:txBody>
        </p:sp>
      </p:grpSp>
      <p:grpSp>
        <p:nvGrpSpPr>
          <p:cNvPr id="5" name="그룹 106"/>
          <p:cNvGrpSpPr>
            <a:grpSpLocks/>
          </p:cNvGrpSpPr>
          <p:nvPr/>
        </p:nvGrpSpPr>
        <p:grpSpPr bwMode="auto">
          <a:xfrm>
            <a:off x="6500813" y="2786063"/>
            <a:ext cx="1603375" cy="1690687"/>
            <a:chOff x="3779838" y="2667000"/>
            <a:chExt cx="1602637" cy="1690694"/>
          </a:xfrm>
        </p:grpSpPr>
        <p:grpSp>
          <p:nvGrpSpPr>
            <p:cNvPr id="21537" name="Group 41"/>
            <p:cNvGrpSpPr>
              <a:grpSpLocks/>
            </p:cNvGrpSpPr>
            <p:nvPr/>
          </p:nvGrpSpPr>
          <p:grpSpPr bwMode="auto">
            <a:xfrm>
              <a:off x="3779838" y="2667000"/>
              <a:ext cx="1602637" cy="1690694"/>
              <a:chOff x="864" y="1680"/>
              <a:chExt cx="910" cy="960"/>
            </a:xfrm>
          </p:grpSpPr>
          <p:sp>
            <p:nvSpPr>
              <p:cNvPr id="21539" name="Oval 42"/>
              <p:cNvSpPr>
                <a:spLocks noChangeArrowheads="1"/>
              </p:cNvSpPr>
              <p:nvPr/>
            </p:nvSpPr>
            <p:spPr bwMode="gray">
              <a:xfrm>
                <a:off x="864" y="1680"/>
                <a:ext cx="910" cy="96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FF6699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0" name="Oval 43"/>
              <p:cNvSpPr>
                <a:spLocks noChangeArrowheads="1"/>
              </p:cNvSpPr>
              <p:nvPr/>
            </p:nvSpPr>
            <p:spPr bwMode="gray">
              <a:xfrm>
                <a:off x="864" y="1680"/>
                <a:ext cx="910" cy="960"/>
              </a:xfrm>
              <a:prstGeom prst="ellipse">
                <a:avLst/>
              </a:prstGeom>
              <a:gradFill rotWithShape="1">
                <a:gsLst>
                  <a:gs pos="0">
                    <a:srgbClr val="FF6699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1" name="Oval 44"/>
              <p:cNvSpPr>
                <a:spLocks noChangeArrowheads="1"/>
              </p:cNvSpPr>
              <p:nvPr/>
            </p:nvSpPr>
            <p:spPr bwMode="gray">
              <a:xfrm>
                <a:off x="923" y="1742"/>
                <a:ext cx="793" cy="836"/>
              </a:xfrm>
              <a:prstGeom prst="ellipse">
                <a:avLst/>
              </a:prstGeom>
              <a:gradFill rotWithShape="1">
                <a:gsLst>
                  <a:gs pos="0">
                    <a:srgbClr val="8A3753"/>
                  </a:gs>
                  <a:gs pos="50000">
                    <a:srgbClr val="FF6699"/>
                  </a:gs>
                  <a:gs pos="100000">
                    <a:srgbClr val="8A3753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2" name="Oval 45"/>
              <p:cNvSpPr>
                <a:spLocks noChangeArrowheads="1"/>
              </p:cNvSpPr>
              <p:nvPr/>
            </p:nvSpPr>
            <p:spPr bwMode="gray">
              <a:xfrm>
                <a:off x="912" y="1728"/>
                <a:ext cx="791" cy="837"/>
              </a:xfrm>
              <a:prstGeom prst="ellipse">
                <a:avLst/>
              </a:prstGeom>
              <a:gradFill rotWithShape="1">
                <a:gsLst>
                  <a:gs pos="0">
                    <a:srgbClr val="A24161"/>
                  </a:gs>
                  <a:gs pos="100000">
                    <a:srgbClr val="FF6699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3" name="Oval 46"/>
              <p:cNvSpPr>
                <a:spLocks noChangeArrowheads="1"/>
              </p:cNvSpPr>
              <p:nvPr/>
            </p:nvSpPr>
            <p:spPr bwMode="gray">
              <a:xfrm>
                <a:off x="966" y="1785"/>
                <a:ext cx="712" cy="751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4" name="Oval 47"/>
              <p:cNvSpPr>
                <a:spLocks noChangeArrowheads="1"/>
              </p:cNvSpPr>
              <p:nvPr/>
            </p:nvSpPr>
            <p:spPr bwMode="gray">
              <a:xfrm>
                <a:off x="960" y="1776"/>
                <a:ext cx="688" cy="727"/>
              </a:xfrm>
              <a:prstGeom prst="ellipse">
                <a:avLst/>
              </a:prstGeom>
              <a:gradFill rotWithShape="1">
                <a:gsLst>
                  <a:gs pos="0">
                    <a:srgbClr val="595959"/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5" name="Oval 48"/>
              <p:cNvSpPr>
                <a:spLocks noChangeArrowheads="1"/>
              </p:cNvSpPr>
              <p:nvPr/>
            </p:nvSpPr>
            <p:spPr bwMode="gray">
              <a:xfrm>
                <a:off x="986" y="1801"/>
                <a:ext cx="673" cy="709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E9E9E9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6" name="Oval 49"/>
              <p:cNvSpPr>
                <a:spLocks noChangeArrowheads="1"/>
              </p:cNvSpPr>
              <p:nvPr/>
            </p:nvSpPr>
            <p:spPr bwMode="gray">
              <a:xfrm>
                <a:off x="994" y="1808"/>
                <a:ext cx="641" cy="663"/>
              </a:xfrm>
              <a:prstGeom prst="ellipse">
                <a:avLst/>
              </a:prstGeom>
              <a:gradFill rotWithShape="1">
                <a:gsLst>
                  <a:gs pos="0">
                    <a:srgbClr val="989898"/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7" name="Oval 50"/>
              <p:cNvSpPr>
                <a:spLocks noChangeArrowheads="1"/>
              </p:cNvSpPr>
              <p:nvPr/>
            </p:nvSpPr>
            <p:spPr bwMode="gray">
              <a:xfrm>
                <a:off x="1031" y="1827"/>
                <a:ext cx="569" cy="538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538" name="TextBox 103"/>
            <p:cNvSpPr txBox="1">
              <a:spLocks noChangeArrowheads="1"/>
            </p:cNvSpPr>
            <p:nvPr/>
          </p:nvSpPr>
          <p:spPr bwMode="auto">
            <a:xfrm>
              <a:off x="4035508" y="3071810"/>
              <a:ext cx="110799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>
                <a:lnSpc>
                  <a:spcPct val="150000"/>
                </a:lnSpc>
              </a:pPr>
              <a:r>
                <a:rPr kumimoji="0" lang="ko-KR" altLang="en-US">
                  <a:latin typeface="휴먼엑스포" pitchFamily="18" charset="-127"/>
                  <a:ea typeface="휴먼엑스포" pitchFamily="18" charset="-127"/>
                </a:rPr>
                <a:t>잠재적</a:t>
              </a:r>
              <a:endParaRPr kumimoji="0" lang="en-US" altLang="ko-KR"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latinLnBrk="0" hangingPunct="0">
                <a:lnSpc>
                  <a:spcPct val="150000"/>
                </a:lnSpc>
              </a:pPr>
              <a:r>
                <a:rPr kumimoji="0" lang="ko-KR" altLang="en-US">
                  <a:latin typeface="휴먼엑스포" pitchFamily="18" charset="-127"/>
                  <a:ea typeface="휴먼엑스포" pitchFamily="18" charset="-127"/>
                </a:rPr>
                <a:t>발달수준</a:t>
              </a:r>
            </a:p>
          </p:txBody>
        </p:sp>
      </p:grpSp>
      <p:grpSp>
        <p:nvGrpSpPr>
          <p:cNvPr id="7" name="그룹 107"/>
          <p:cNvGrpSpPr>
            <a:grpSpLocks/>
          </p:cNvGrpSpPr>
          <p:nvPr/>
        </p:nvGrpSpPr>
        <p:grpSpPr bwMode="auto">
          <a:xfrm>
            <a:off x="1143000" y="2774950"/>
            <a:ext cx="1725613" cy="1725613"/>
            <a:chOff x="6429388" y="2571744"/>
            <a:chExt cx="1725613" cy="1725615"/>
          </a:xfrm>
        </p:grpSpPr>
        <p:grpSp>
          <p:nvGrpSpPr>
            <p:cNvPr id="21525" name="Group 95"/>
            <p:cNvGrpSpPr>
              <a:grpSpLocks/>
            </p:cNvGrpSpPr>
            <p:nvPr/>
          </p:nvGrpSpPr>
          <p:grpSpPr bwMode="auto">
            <a:xfrm>
              <a:off x="6429388" y="2571744"/>
              <a:ext cx="1725613" cy="1725615"/>
              <a:chOff x="2832" y="1728"/>
              <a:chExt cx="907" cy="907"/>
            </a:xfrm>
          </p:grpSpPr>
          <p:sp>
            <p:nvSpPr>
              <p:cNvPr id="21527" name="Oval 96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965E1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28" name="Oval 97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29" name="Oval 98"/>
              <p:cNvSpPr>
                <a:spLocks noChangeArrowheads="1"/>
              </p:cNvSpPr>
              <p:nvPr/>
            </p:nvSpPr>
            <p:spPr bwMode="gray">
              <a:xfrm>
                <a:off x="2889" y="1788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1F377A"/>
                  </a:gs>
                  <a:gs pos="50000">
                    <a:srgbClr val="3965E1"/>
                  </a:gs>
                  <a:gs pos="100000">
                    <a:srgbClr val="1F377A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0" name="Oval 99"/>
              <p:cNvSpPr>
                <a:spLocks noChangeArrowheads="1"/>
              </p:cNvSpPr>
              <p:nvPr/>
            </p:nvSpPr>
            <p:spPr bwMode="gray">
              <a:xfrm>
                <a:off x="2889" y="179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264396"/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1" name="Oval 100"/>
              <p:cNvSpPr>
                <a:spLocks noChangeArrowheads="1"/>
              </p:cNvSpPr>
              <p:nvPr/>
            </p:nvSpPr>
            <p:spPr bwMode="gray">
              <a:xfrm>
                <a:off x="2928" y="1833"/>
                <a:ext cx="709" cy="709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03060D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532" name="Group 101"/>
              <p:cNvGrpSpPr>
                <a:grpSpLocks/>
              </p:cNvGrpSpPr>
              <p:nvPr/>
            </p:nvGrpSpPr>
            <p:grpSpPr bwMode="auto"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21533" name="Oval 102"/>
                <p:cNvSpPr>
                  <a:spLocks noChangeArrowheads="1"/>
                </p:cNvSpPr>
                <p:nvPr/>
              </p:nvSpPr>
              <p:spPr bwMode="gray">
                <a:xfrm>
                  <a:off x="4167" y="1707"/>
                  <a:ext cx="1251" cy="125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0"/>
                  <a:endParaRPr kumimoji="0" lang="ko-K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4" name="Oval 103"/>
                <p:cNvSpPr>
                  <a:spLocks noChangeArrowheads="1"/>
                </p:cNvSpPr>
                <p:nvPr/>
              </p:nvSpPr>
              <p:spPr bwMode="gray">
                <a:xfrm>
                  <a:off x="4183" y="1714"/>
                  <a:ext cx="1221" cy="12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0"/>
                  <a:endParaRPr kumimoji="0" lang="ko-K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5" name="Oval 104"/>
                <p:cNvSpPr>
                  <a:spLocks noChangeArrowheads="1"/>
                </p:cNvSpPr>
                <p:nvPr/>
              </p:nvSpPr>
              <p:spPr bwMode="gray">
                <a:xfrm>
                  <a:off x="4195" y="1726"/>
                  <a:ext cx="1162" cy="11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0"/>
                  <a:endParaRPr kumimoji="0" lang="ko-KR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6" name="Oval 105"/>
                <p:cNvSpPr>
                  <a:spLocks noChangeArrowheads="1"/>
                </p:cNvSpPr>
                <p:nvPr/>
              </p:nvSpPr>
              <p:spPr bwMode="gray">
                <a:xfrm>
                  <a:off x="4264" y="1758"/>
                  <a:ext cx="1033" cy="92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0"/>
                  <a:endParaRPr kumimoji="0" lang="ko-KR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21526" name="TextBox 104"/>
            <p:cNvSpPr txBox="1">
              <a:spLocks noChangeArrowheads="1"/>
            </p:cNvSpPr>
            <p:nvPr/>
          </p:nvSpPr>
          <p:spPr bwMode="auto">
            <a:xfrm>
              <a:off x="6715140" y="3046067"/>
              <a:ext cx="1107996" cy="882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latinLnBrk="0" hangingPunct="0">
                <a:lnSpc>
                  <a:spcPct val="150000"/>
                </a:lnSpc>
              </a:pPr>
              <a:r>
                <a:rPr kumimoji="0" lang="ko-KR" altLang="en-US">
                  <a:latin typeface="휴먼엑스포" pitchFamily="18" charset="-127"/>
                  <a:ea typeface="휴먼엑스포" pitchFamily="18" charset="-127"/>
                </a:rPr>
                <a:t>근접발달</a:t>
              </a:r>
              <a:endParaRPr kumimoji="0" lang="en-US" altLang="ko-KR"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latinLnBrk="0" hangingPunct="0">
                <a:lnSpc>
                  <a:spcPct val="150000"/>
                </a:lnSpc>
              </a:pPr>
              <a:r>
                <a:rPr kumimoji="0" lang="ko-KR" altLang="en-US">
                  <a:latin typeface="휴먼엑스포" pitchFamily="18" charset="-127"/>
                  <a:ea typeface="휴먼엑스포" pitchFamily="18" charset="-127"/>
                </a:rPr>
                <a:t>영역</a:t>
              </a:r>
            </a:p>
          </p:txBody>
        </p:sp>
      </p:grpSp>
      <p:sp>
        <p:nvSpPr>
          <p:cNvPr id="109" name="뺄셈 기호 108"/>
          <p:cNvSpPr/>
          <p:nvPr/>
        </p:nvSpPr>
        <p:spPr bwMode="auto">
          <a:xfrm>
            <a:off x="5721350" y="3429000"/>
            <a:ext cx="636588" cy="357188"/>
          </a:xfrm>
          <a:prstGeom prst="mathMinus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  <a:ea typeface="굴림" charset="-127"/>
            </a:endParaRPr>
          </a:p>
        </p:txBody>
      </p:sp>
      <p:sp>
        <p:nvSpPr>
          <p:cNvPr id="110" name="등호 109"/>
          <p:cNvSpPr/>
          <p:nvPr/>
        </p:nvSpPr>
        <p:spPr bwMode="auto">
          <a:xfrm>
            <a:off x="3071813" y="3429000"/>
            <a:ext cx="714375" cy="428625"/>
          </a:xfrm>
          <a:prstGeom prst="mathEqual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  <a:ea typeface="굴림" charset="-127"/>
            </a:endParaRPr>
          </a:p>
        </p:txBody>
      </p:sp>
      <p:grpSp>
        <p:nvGrpSpPr>
          <p:cNvPr id="21513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5" y="1324261"/>
            <a:chExt cx="8429622" cy="463264"/>
          </a:xfrm>
        </p:grpSpPr>
        <p:grpSp>
          <p:nvGrpSpPr>
            <p:cNvPr id="21516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3" cy="401637"/>
              <a:chOff x="642910" y="1385816"/>
              <a:chExt cx="8429652" cy="401659"/>
            </a:xfrm>
          </p:grpSpPr>
          <p:sp>
            <p:nvSpPr>
              <p:cNvPr id="21523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4748431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근접발달영역</a:t>
                </a:r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(Zone of Proximal Dev.)</a:t>
                </a:r>
                <a:endParaRPr lang="ko-KR" altLang="en-US" sz="2000" b="1">
                  <a:latin typeface="휴먼엑스포" pitchFamily="18" charset="-127"/>
                  <a:ea typeface="휴먼엑스포" pitchFamily="18" charset="-127"/>
                </a:endParaRPr>
              </a:p>
            </p:txBody>
          </p:sp>
          <p:cxnSp>
            <p:nvCxnSpPr>
              <p:cNvPr id="21524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21517" name="그룹 49"/>
            <p:cNvGrpSpPr>
              <a:grpSpLocks/>
            </p:cNvGrpSpPr>
            <p:nvPr/>
          </p:nvGrpSpPr>
          <p:grpSpPr bwMode="auto">
            <a:xfrm>
              <a:off x="671511" y="1395655"/>
              <a:ext cx="328612" cy="318890"/>
              <a:chOff x="7315196" y="1295884"/>
              <a:chExt cx="657225" cy="637781"/>
            </a:xfrm>
          </p:grpSpPr>
          <p:sp>
            <p:nvSpPr>
              <p:cNvPr id="54" name="AutoShape 4"/>
              <p:cNvSpPr>
                <a:spLocks noChangeArrowheads="1"/>
              </p:cNvSpPr>
              <p:nvPr/>
            </p:nvSpPr>
            <p:spPr bwMode="auto">
              <a:xfrm>
                <a:off x="7315194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1518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39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64" name="오른쪽 화살표 63"/>
          <p:cNvSpPr/>
          <p:nvPr/>
        </p:nvSpPr>
        <p:spPr bwMode="auto">
          <a:xfrm>
            <a:off x="857250" y="2428875"/>
            <a:ext cx="285750" cy="214313"/>
          </a:xfrm>
          <a:prstGeom prst="rightArrow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21515" name="슬라이드 번호 개체 틀 5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0513FF2-6080-4DB9-81DF-2F4C16344562}" type="slidenum">
              <a:rPr lang="en-US" altLang="ko-KR" smtClean="0"/>
              <a:pPr/>
              <a:t>11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그룹 85"/>
          <p:cNvGrpSpPr>
            <a:grpSpLocks/>
          </p:cNvGrpSpPr>
          <p:nvPr/>
        </p:nvGrpSpPr>
        <p:grpSpPr bwMode="auto">
          <a:xfrm>
            <a:off x="1571625" y="3430588"/>
            <a:ext cx="642938" cy="1354137"/>
            <a:chOff x="2214546" y="3644900"/>
            <a:chExt cx="642942" cy="1354150"/>
          </a:xfrm>
        </p:grpSpPr>
        <p:cxnSp>
          <p:nvCxnSpPr>
            <p:cNvPr id="83" name="직선 연결선 82"/>
            <p:cNvCxnSpPr/>
            <p:nvPr/>
          </p:nvCxnSpPr>
          <p:spPr bwMode="auto">
            <a:xfrm flipV="1">
              <a:off x="2214546" y="3644900"/>
              <a:ext cx="642942" cy="49848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직선 연결선 83"/>
            <p:cNvCxnSpPr/>
            <p:nvPr/>
          </p:nvCxnSpPr>
          <p:spPr bwMode="auto">
            <a:xfrm flipV="1">
              <a:off x="2214546" y="4500570"/>
              <a:ext cx="642942" cy="49848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오른쪽 화살표 84"/>
            <p:cNvSpPr/>
            <p:nvPr/>
          </p:nvSpPr>
          <p:spPr bwMode="auto">
            <a:xfrm rot="19369972">
              <a:off x="2289159" y="4191005"/>
              <a:ext cx="474665" cy="234952"/>
            </a:xfrm>
            <a:prstGeom prst="rightArrow">
              <a:avLst/>
            </a:prstGeom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531" name="그룹 86"/>
          <p:cNvGrpSpPr>
            <a:grpSpLocks/>
          </p:cNvGrpSpPr>
          <p:nvPr/>
        </p:nvGrpSpPr>
        <p:grpSpPr bwMode="auto">
          <a:xfrm>
            <a:off x="3143250" y="3000375"/>
            <a:ext cx="642938" cy="1354138"/>
            <a:chOff x="2214546" y="3644900"/>
            <a:chExt cx="642942" cy="1354150"/>
          </a:xfrm>
        </p:grpSpPr>
        <p:cxnSp>
          <p:nvCxnSpPr>
            <p:cNvPr id="88" name="직선 연결선 87"/>
            <p:cNvCxnSpPr/>
            <p:nvPr/>
          </p:nvCxnSpPr>
          <p:spPr bwMode="auto">
            <a:xfrm flipV="1">
              <a:off x="2214546" y="3644900"/>
              <a:ext cx="642942" cy="4984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직선 연결선 88"/>
            <p:cNvCxnSpPr/>
            <p:nvPr/>
          </p:nvCxnSpPr>
          <p:spPr bwMode="auto">
            <a:xfrm flipV="1">
              <a:off x="2214546" y="4500571"/>
              <a:ext cx="642942" cy="4984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0" name="오른쪽 화살표 89"/>
            <p:cNvSpPr/>
            <p:nvPr/>
          </p:nvSpPr>
          <p:spPr bwMode="auto">
            <a:xfrm rot="19369972">
              <a:off x="2289159" y="4191005"/>
              <a:ext cx="474665" cy="234952"/>
            </a:xfrm>
            <a:prstGeom prst="rightArrow">
              <a:avLst/>
            </a:prstGeom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786050" y="568091"/>
            <a:ext cx="632096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kumimoji="0" lang="en-US" altLang="ko-KR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Vygotsky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사회문화적</a:t>
            </a: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발달이론</a:t>
            </a:r>
          </a:p>
        </p:txBody>
      </p:sp>
      <p:grpSp>
        <p:nvGrpSpPr>
          <p:cNvPr id="22533" name="그룹 78"/>
          <p:cNvGrpSpPr>
            <a:grpSpLocks/>
          </p:cNvGrpSpPr>
          <p:nvPr/>
        </p:nvGrpSpPr>
        <p:grpSpPr bwMode="auto">
          <a:xfrm>
            <a:off x="571500" y="2214563"/>
            <a:ext cx="1000125" cy="3429000"/>
            <a:chOff x="1142984" y="2071678"/>
            <a:chExt cx="1214438" cy="4000500"/>
          </a:xfrm>
        </p:grpSpPr>
        <p:sp>
          <p:nvSpPr>
            <p:cNvPr id="11" name="직사각형 10"/>
            <p:cNvSpPr/>
            <p:nvPr/>
          </p:nvSpPr>
          <p:spPr bwMode="auto">
            <a:xfrm>
              <a:off x="1142984" y="5072053"/>
              <a:ext cx="1214438" cy="1000125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 eaLnBrk="0" latinLnBrk="0" hangingPunct="0">
                <a:defRPr/>
              </a:pPr>
              <a:r>
                <a:rPr kumimoji="0" lang="ko-KR" altLang="en-US" dirty="0">
                  <a:latin typeface="휴먼엑스포" pitchFamily="18" charset="-127"/>
                  <a:ea typeface="휴먼엑스포" pitchFamily="18" charset="-127"/>
                </a:rPr>
                <a:t>발달된 능력</a:t>
              </a:r>
              <a:endPara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12" name="직사각형 11"/>
            <p:cNvSpPr/>
            <p:nvPr/>
          </p:nvSpPr>
          <p:spPr bwMode="auto">
            <a:xfrm>
              <a:off x="1142984" y="2071678"/>
              <a:ext cx="1214438" cy="200025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 eaLnBrk="0" latinLnBrk="0" hangingPunct="0">
                <a:defRPr/>
              </a:pPr>
              <a:r>
                <a:rPr kumimoji="0" lang="ko-KR" altLang="en-US" dirty="0">
                  <a:latin typeface="휴먼엑스포" pitchFamily="18" charset="-127"/>
                  <a:ea typeface="휴먼엑스포" pitchFamily="18" charset="-127"/>
                </a:rPr>
                <a:t>미발달 능력</a:t>
              </a:r>
              <a:endPara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 bwMode="auto">
            <a:xfrm>
              <a:off x="1142984" y="4071928"/>
              <a:ext cx="1214438" cy="1000125"/>
            </a:xfrm>
            <a:prstGeom prst="rect">
              <a:avLst/>
            </a:prstGeom>
            <a:ln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 eaLnBrk="0" latinLnBrk="0" hangingPunct="0">
                <a:defRPr/>
              </a:pPr>
              <a:r>
                <a:rPr kumimoji="0" lang="ko-KR" altLang="en-US" dirty="0">
                  <a:solidFill>
                    <a:schemeClr val="bg1"/>
                  </a:solidFill>
                  <a:latin typeface="휴먼엑스포" pitchFamily="18" charset="-127"/>
                  <a:ea typeface="휴먼엑스포" pitchFamily="18" charset="-127"/>
                </a:rPr>
                <a:t>근접발달</a:t>
              </a:r>
              <a:endParaRPr kumimoji="0" lang="en-US" altLang="ko-KR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latinLnBrk="0" hangingPunct="0">
                <a:defRPr/>
              </a:pPr>
              <a:r>
                <a:rPr kumimoji="0" lang="ko-KR" altLang="en-US" dirty="0">
                  <a:solidFill>
                    <a:schemeClr val="bg1"/>
                  </a:solidFill>
                  <a:latin typeface="휴먼엑스포" pitchFamily="18" charset="-127"/>
                  <a:ea typeface="휴먼엑스포" pitchFamily="18" charset="-127"/>
                </a:rPr>
                <a:t>영역</a:t>
              </a:r>
              <a:r>
                <a:rPr kumimoji="0" lang="en-US" altLang="ko-KR" dirty="0">
                  <a:solidFill>
                    <a:schemeClr val="bg1"/>
                  </a:solidFill>
                  <a:latin typeface="휴먼엑스포" pitchFamily="18" charset="-127"/>
                  <a:ea typeface="휴먼엑스포" pitchFamily="18" charset="-127"/>
                </a:rPr>
                <a:t>(1)</a:t>
              </a:r>
              <a:endParaRPr kumimoji="0" lang="ko-KR" altLang="en-US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22534" name="그룹 35"/>
          <p:cNvGrpSpPr>
            <a:grpSpLocks/>
          </p:cNvGrpSpPr>
          <p:nvPr/>
        </p:nvGrpSpPr>
        <p:grpSpPr bwMode="auto">
          <a:xfrm>
            <a:off x="4929188" y="2214563"/>
            <a:ext cx="4000500" cy="857250"/>
            <a:chOff x="3636992" y="2571746"/>
            <a:chExt cx="4000497" cy="857262"/>
          </a:xfrm>
        </p:grpSpPr>
        <p:sp>
          <p:nvSpPr>
            <p:cNvPr id="33" name="AutoShape 2"/>
            <p:cNvSpPr>
              <a:spLocks noChangeArrowheads="1"/>
            </p:cNvSpPr>
            <p:nvPr/>
          </p:nvSpPr>
          <p:spPr bwMode="gray">
            <a:xfrm>
              <a:off x="3636992" y="2571746"/>
              <a:ext cx="4000497" cy="857262"/>
            </a:xfrm>
            <a:prstGeom prst="roundRect">
              <a:avLst>
                <a:gd name="adj" fmla="val 11505"/>
              </a:avLst>
            </a:prstGeom>
            <a:gradFill flip="none"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0" scaled="1"/>
              <a:tileRect/>
            </a:gradFill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2564" name="AutoShape 4"/>
            <p:cNvSpPr>
              <a:spLocks noChangeArrowheads="1"/>
            </p:cNvSpPr>
            <p:nvPr/>
          </p:nvSpPr>
          <p:spPr bwMode="gray">
            <a:xfrm>
              <a:off x="3636992" y="2862262"/>
              <a:ext cx="493399" cy="35243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2565" name="TextBox 34"/>
            <p:cNvSpPr txBox="1">
              <a:spLocks noChangeArrowheads="1"/>
            </p:cNvSpPr>
            <p:nvPr/>
          </p:nvSpPr>
          <p:spPr bwMode="auto">
            <a:xfrm>
              <a:off x="4143372" y="2702478"/>
              <a:ext cx="3276860" cy="646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도움을 받더라도 결코 해결할 수 </a:t>
              </a:r>
              <a:endParaRPr kumimoji="0" lang="en-US" altLang="ko-KR"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없는 영역</a:t>
              </a:r>
            </a:p>
          </p:txBody>
        </p:sp>
      </p:grpSp>
      <p:grpSp>
        <p:nvGrpSpPr>
          <p:cNvPr id="22535" name="그룹 36"/>
          <p:cNvGrpSpPr>
            <a:grpSpLocks/>
          </p:cNvGrpSpPr>
          <p:nvPr/>
        </p:nvGrpSpPr>
        <p:grpSpPr bwMode="auto">
          <a:xfrm>
            <a:off x="4929188" y="3429000"/>
            <a:ext cx="4006850" cy="928688"/>
            <a:chOff x="3636992" y="2285992"/>
            <a:chExt cx="4006810" cy="928694"/>
          </a:xfrm>
        </p:grpSpPr>
        <p:sp>
          <p:nvSpPr>
            <p:cNvPr id="38" name="AutoShape 2"/>
            <p:cNvSpPr>
              <a:spLocks noChangeArrowheads="1"/>
            </p:cNvSpPr>
            <p:nvPr/>
          </p:nvSpPr>
          <p:spPr bwMode="gray">
            <a:xfrm>
              <a:off x="3636992" y="2285992"/>
              <a:ext cx="4006810" cy="928694"/>
            </a:xfrm>
            <a:prstGeom prst="roundRect">
              <a:avLst>
                <a:gd name="adj" fmla="val 11505"/>
              </a:avLst>
            </a:prstGeom>
            <a:gradFill flip="none" rotWithShape="1"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  <a:lin ang="0" scaled="1"/>
              <a:tileRect/>
            </a:gradFill>
            <a:ln>
              <a:noFill/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solidFill>
                  <a:srgbClr val="C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2561" name="AutoShape 4"/>
            <p:cNvSpPr>
              <a:spLocks noChangeArrowheads="1"/>
            </p:cNvSpPr>
            <p:nvPr/>
          </p:nvSpPr>
          <p:spPr bwMode="gray">
            <a:xfrm>
              <a:off x="3636992" y="2571744"/>
              <a:ext cx="434941" cy="357188"/>
            </a:xfrm>
            <a:prstGeom prst="rightArrow">
              <a:avLst>
                <a:gd name="adj1" fmla="val 50000"/>
                <a:gd name="adj2" fmla="val 58330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solidFill>
                  <a:srgbClr val="C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2562" name="TextBox 39"/>
            <p:cNvSpPr txBox="1">
              <a:spLocks noChangeArrowheads="1"/>
            </p:cNvSpPr>
            <p:nvPr/>
          </p:nvSpPr>
          <p:spPr bwMode="auto">
            <a:xfrm>
              <a:off x="4071933" y="2428868"/>
              <a:ext cx="3466014" cy="646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ko-KR" altLang="en-US">
                  <a:solidFill>
                    <a:srgbClr val="C00000"/>
                  </a:solidFill>
                  <a:latin typeface="휴먼모음T" pitchFamily="18" charset="-127"/>
                  <a:ea typeface="휴먼모음T" pitchFamily="18" charset="-127"/>
                </a:rPr>
                <a:t>독자적으로는 해결할 수 없지만</a:t>
              </a:r>
              <a:r>
                <a:rPr kumimoji="0" lang="en-US" altLang="ko-KR">
                  <a:solidFill>
                    <a:srgbClr val="C00000"/>
                  </a:solidFill>
                  <a:latin typeface="휴먼모음T" pitchFamily="18" charset="-127"/>
                  <a:ea typeface="휴먼모음T" pitchFamily="18" charset="-127"/>
                </a:rPr>
                <a:t>,</a:t>
              </a:r>
            </a:p>
            <a:p>
              <a:pPr eaLnBrk="0" latinLnBrk="0" hangingPunct="0"/>
              <a:r>
                <a:rPr kumimoji="0" lang="ko-KR" altLang="en-US">
                  <a:solidFill>
                    <a:srgbClr val="C00000"/>
                  </a:solidFill>
                  <a:latin typeface="휴먼모음T" pitchFamily="18" charset="-127"/>
                  <a:ea typeface="휴먼모음T" pitchFamily="18" charset="-127"/>
                </a:rPr>
                <a:t>도움을 받으면 해결할 수 있는 영역</a:t>
              </a:r>
            </a:p>
          </p:txBody>
        </p:sp>
      </p:grpSp>
      <p:grpSp>
        <p:nvGrpSpPr>
          <p:cNvPr id="22536" name="그룹 40"/>
          <p:cNvGrpSpPr>
            <a:grpSpLocks/>
          </p:cNvGrpSpPr>
          <p:nvPr/>
        </p:nvGrpSpPr>
        <p:grpSpPr bwMode="auto">
          <a:xfrm>
            <a:off x="5000625" y="4786313"/>
            <a:ext cx="4035425" cy="857250"/>
            <a:chOff x="3636992" y="2571744"/>
            <a:chExt cx="4034911" cy="857263"/>
          </a:xfrm>
        </p:grpSpPr>
        <p:sp>
          <p:nvSpPr>
            <p:cNvPr id="42" name="AutoShape 2"/>
            <p:cNvSpPr>
              <a:spLocks noChangeArrowheads="1"/>
            </p:cNvSpPr>
            <p:nvPr/>
          </p:nvSpPr>
          <p:spPr bwMode="gray">
            <a:xfrm>
              <a:off x="3636992" y="2571744"/>
              <a:ext cx="3999990" cy="857263"/>
            </a:xfrm>
            <a:prstGeom prst="roundRect">
              <a:avLst>
                <a:gd name="adj" fmla="val 11505"/>
              </a:avLst>
            </a:prstGeom>
            <a:gradFill flip="none" rotWithShape="1">
              <a:gsLst>
                <a:gs pos="0">
                  <a:schemeClr val="accent3">
                    <a:tint val="50000"/>
                    <a:satMod val="300000"/>
                  </a:schemeClr>
                </a:gs>
                <a:gs pos="35000">
                  <a:schemeClr val="accent3">
                    <a:tint val="37000"/>
                    <a:satMod val="300000"/>
                  </a:schemeClr>
                </a:gs>
                <a:gs pos="100000">
                  <a:schemeClr val="accent3">
                    <a:tint val="15000"/>
                    <a:satMod val="350000"/>
                  </a:schemeClr>
                </a:gs>
              </a:gsLst>
              <a:lin ang="0" scaled="1"/>
              <a:tileRect/>
            </a:gradFill>
            <a:ln>
              <a:noFill/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latinLnBrk="0">
                <a:defRPr/>
              </a:pPr>
              <a:endParaRPr kumimoji="0" lang="ko-KR" altLang="en-US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2558" name="AutoShape 4"/>
            <p:cNvSpPr>
              <a:spLocks noChangeArrowheads="1"/>
            </p:cNvSpPr>
            <p:nvPr/>
          </p:nvSpPr>
          <p:spPr bwMode="gray">
            <a:xfrm>
              <a:off x="3636992" y="2833689"/>
              <a:ext cx="533400" cy="381003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latinLnBrk="0"/>
              <a:endParaRPr kumimoji="0" lang="ko-KR" altLang="en-US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22559" name="TextBox 43"/>
            <p:cNvSpPr txBox="1">
              <a:spLocks noChangeArrowheads="1"/>
            </p:cNvSpPr>
            <p:nvPr/>
          </p:nvSpPr>
          <p:spPr bwMode="auto">
            <a:xfrm>
              <a:off x="4143372" y="2702478"/>
              <a:ext cx="3528531" cy="646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도움을 받지 않고 독자적으로 해결할</a:t>
              </a:r>
              <a:endParaRPr kumimoji="0" lang="en-US" altLang="ko-KR"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수 있는 영역</a:t>
              </a:r>
            </a:p>
          </p:txBody>
        </p:sp>
      </p:grpSp>
      <p:grpSp>
        <p:nvGrpSpPr>
          <p:cNvPr id="22537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5" y="1324261"/>
            <a:chExt cx="8429622" cy="463264"/>
          </a:xfrm>
        </p:grpSpPr>
        <p:grpSp>
          <p:nvGrpSpPr>
            <p:cNvPr id="22548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3" cy="401637"/>
              <a:chOff x="642910" y="1385816"/>
              <a:chExt cx="8429652" cy="401659"/>
            </a:xfrm>
          </p:grpSpPr>
          <p:sp>
            <p:nvSpPr>
              <p:cNvPr id="22555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2337506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근접발달영역</a:t>
                </a:r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(ZPD)</a:t>
                </a:r>
                <a:endParaRPr lang="ko-KR" altLang="en-US" sz="2000" b="1">
                  <a:latin typeface="휴먼엑스포" pitchFamily="18" charset="-127"/>
                  <a:ea typeface="휴먼엑스포" pitchFamily="18" charset="-127"/>
                </a:endParaRPr>
              </a:p>
            </p:txBody>
          </p:sp>
          <p:cxnSp>
            <p:nvCxnSpPr>
              <p:cNvPr id="22556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22549" name="그룹 49"/>
            <p:cNvGrpSpPr>
              <a:grpSpLocks/>
            </p:cNvGrpSpPr>
            <p:nvPr/>
          </p:nvGrpSpPr>
          <p:grpSpPr bwMode="auto">
            <a:xfrm>
              <a:off x="671510" y="1395655"/>
              <a:ext cx="328612" cy="318890"/>
              <a:chOff x="7315194" y="1295884"/>
              <a:chExt cx="657225" cy="637781"/>
            </a:xfrm>
          </p:grpSpPr>
          <p:sp>
            <p:nvSpPr>
              <p:cNvPr id="57" name="AutoShape 4"/>
              <p:cNvSpPr>
                <a:spLocks noChangeArrowheads="1"/>
              </p:cNvSpPr>
              <p:nvPr/>
            </p:nvSpPr>
            <p:spPr bwMode="auto">
              <a:xfrm>
                <a:off x="7315194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8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2550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39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22538" name="그룹 79"/>
          <p:cNvGrpSpPr>
            <a:grpSpLocks/>
          </p:cNvGrpSpPr>
          <p:nvPr/>
        </p:nvGrpSpPr>
        <p:grpSpPr bwMode="auto">
          <a:xfrm>
            <a:off x="2143125" y="2214563"/>
            <a:ext cx="1000125" cy="3429000"/>
            <a:chOff x="3172619" y="2071678"/>
            <a:chExt cx="1214438" cy="4000501"/>
          </a:xfrm>
        </p:grpSpPr>
        <p:sp>
          <p:nvSpPr>
            <p:cNvPr id="69" name="직사각형 68"/>
            <p:cNvSpPr/>
            <p:nvPr/>
          </p:nvSpPr>
          <p:spPr bwMode="auto">
            <a:xfrm>
              <a:off x="3172619" y="4571991"/>
              <a:ext cx="1214438" cy="150018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 eaLnBrk="0" latinLnBrk="0" hangingPunct="0">
                <a:defRPr/>
              </a:pPr>
              <a:r>
                <a:rPr kumimoji="0" lang="ko-KR" altLang="en-US" dirty="0">
                  <a:latin typeface="휴먼엑스포" pitchFamily="18" charset="-127"/>
                  <a:ea typeface="휴먼엑스포" pitchFamily="18" charset="-127"/>
                </a:rPr>
                <a:t>발달된 능력</a:t>
              </a:r>
              <a:endPara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70" name="직사각형 69"/>
            <p:cNvSpPr/>
            <p:nvPr/>
          </p:nvSpPr>
          <p:spPr bwMode="auto">
            <a:xfrm>
              <a:off x="3172619" y="2071678"/>
              <a:ext cx="1214438" cy="157241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 eaLnBrk="0" latinLnBrk="0" hangingPunct="0">
                <a:defRPr/>
              </a:pPr>
              <a:r>
                <a:rPr kumimoji="0" lang="ko-KR" altLang="en-US" dirty="0">
                  <a:latin typeface="휴먼엑스포" pitchFamily="18" charset="-127"/>
                  <a:ea typeface="휴먼엑스포" pitchFamily="18" charset="-127"/>
                </a:rPr>
                <a:t>미발달 능력</a:t>
              </a:r>
              <a:endPara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75" name="직사각형 74"/>
            <p:cNvSpPr/>
            <p:nvPr/>
          </p:nvSpPr>
          <p:spPr bwMode="auto">
            <a:xfrm>
              <a:off x="3172619" y="3571866"/>
              <a:ext cx="1214438" cy="1000125"/>
            </a:xfrm>
            <a:prstGeom prst="rect">
              <a:avLst/>
            </a:prstGeom>
            <a:ln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 eaLnBrk="0" latinLnBrk="0" hangingPunct="0">
                <a:defRPr/>
              </a:pPr>
              <a:r>
                <a:rPr kumimoji="0" lang="ko-KR" altLang="en-US" dirty="0">
                  <a:solidFill>
                    <a:schemeClr val="bg1"/>
                  </a:solidFill>
                  <a:latin typeface="휴먼엑스포" pitchFamily="18" charset="-127"/>
                  <a:ea typeface="휴먼엑스포" pitchFamily="18" charset="-127"/>
                </a:rPr>
                <a:t>근접발달</a:t>
              </a:r>
              <a:endParaRPr kumimoji="0" lang="en-US" altLang="ko-KR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latinLnBrk="0" hangingPunct="0">
                <a:defRPr/>
              </a:pPr>
              <a:r>
                <a:rPr kumimoji="0" lang="ko-KR" altLang="en-US" dirty="0">
                  <a:solidFill>
                    <a:schemeClr val="bg1"/>
                  </a:solidFill>
                  <a:latin typeface="휴먼엑스포" pitchFamily="18" charset="-127"/>
                  <a:ea typeface="휴먼엑스포" pitchFamily="18" charset="-127"/>
                </a:rPr>
                <a:t>영역</a:t>
              </a:r>
              <a:r>
                <a:rPr kumimoji="0" lang="en-US" altLang="ko-KR" dirty="0">
                  <a:solidFill>
                    <a:schemeClr val="bg1"/>
                  </a:solidFill>
                  <a:latin typeface="휴먼엑스포" pitchFamily="18" charset="-127"/>
                  <a:ea typeface="휴먼엑스포" pitchFamily="18" charset="-127"/>
                </a:rPr>
                <a:t>(2)</a:t>
              </a:r>
              <a:endParaRPr kumimoji="0" lang="ko-KR" altLang="en-US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22539" name="그룹 80"/>
          <p:cNvGrpSpPr>
            <a:grpSpLocks/>
          </p:cNvGrpSpPr>
          <p:nvPr/>
        </p:nvGrpSpPr>
        <p:grpSpPr bwMode="auto">
          <a:xfrm>
            <a:off x="3786188" y="2214563"/>
            <a:ext cx="1000125" cy="3429000"/>
            <a:chOff x="5000628" y="2071678"/>
            <a:chExt cx="1214438" cy="4000501"/>
          </a:xfrm>
        </p:grpSpPr>
        <p:sp>
          <p:nvSpPr>
            <p:cNvPr id="76" name="직사각형 75"/>
            <p:cNvSpPr/>
            <p:nvPr/>
          </p:nvSpPr>
          <p:spPr bwMode="auto">
            <a:xfrm>
              <a:off x="5000628" y="4071929"/>
              <a:ext cx="1214438" cy="200025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 eaLnBrk="0" latinLnBrk="0" hangingPunct="0">
                <a:defRPr/>
              </a:pPr>
              <a:r>
                <a:rPr kumimoji="0" lang="ko-KR" altLang="en-US" dirty="0">
                  <a:latin typeface="휴먼엑스포" pitchFamily="18" charset="-127"/>
                  <a:ea typeface="휴먼엑스포" pitchFamily="18" charset="-127"/>
                </a:rPr>
                <a:t>발달된 능력</a:t>
              </a:r>
              <a:endPara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77" name="직사각형 76"/>
            <p:cNvSpPr/>
            <p:nvPr/>
          </p:nvSpPr>
          <p:spPr bwMode="auto">
            <a:xfrm>
              <a:off x="5000628" y="2071678"/>
              <a:ext cx="1214438" cy="1000125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rIns="0" anchor="ctr"/>
            <a:lstStyle/>
            <a:p>
              <a:pPr algn="ctr" eaLnBrk="0" latinLnBrk="0" hangingPunct="0">
                <a:defRPr/>
              </a:pPr>
              <a:r>
                <a:rPr kumimoji="0" lang="ko-KR" altLang="en-US" dirty="0">
                  <a:latin typeface="휴먼엑스포" pitchFamily="18" charset="-127"/>
                  <a:ea typeface="휴먼엑스포" pitchFamily="18" charset="-127"/>
                </a:rPr>
                <a:t>미발달 능력</a:t>
              </a:r>
              <a:endPara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78" name="직사각형 77"/>
            <p:cNvSpPr/>
            <p:nvPr/>
          </p:nvSpPr>
          <p:spPr bwMode="auto">
            <a:xfrm>
              <a:off x="5000628" y="3071803"/>
              <a:ext cx="1214438" cy="1000125"/>
            </a:xfrm>
            <a:prstGeom prst="rect">
              <a:avLst/>
            </a:prstGeom>
            <a:ln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 eaLnBrk="0" latinLnBrk="0" hangingPunct="0">
                <a:defRPr/>
              </a:pPr>
              <a:r>
                <a:rPr kumimoji="0" lang="ko-KR" altLang="en-US" dirty="0">
                  <a:solidFill>
                    <a:schemeClr val="bg1"/>
                  </a:solidFill>
                  <a:latin typeface="휴먼엑스포" pitchFamily="18" charset="-127"/>
                  <a:ea typeface="휴먼엑스포" pitchFamily="18" charset="-127"/>
                </a:rPr>
                <a:t>근접발달</a:t>
              </a:r>
              <a:endParaRPr kumimoji="0" lang="en-US" altLang="ko-KR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latinLnBrk="0" hangingPunct="0">
                <a:defRPr/>
              </a:pPr>
              <a:r>
                <a:rPr kumimoji="0" lang="ko-KR" altLang="en-US" dirty="0">
                  <a:solidFill>
                    <a:schemeClr val="bg1"/>
                  </a:solidFill>
                  <a:latin typeface="휴먼엑스포" pitchFamily="18" charset="-127"/>
                  <a:ea typeface="휴먼엑스포" pitchFamily="18" charset="-127"/>
                </a:rPr>
                <a:t>영역</a:t>
              </a:r>
              <a:r>
                <a:rPr kumimoji="0" lang="en-US" altLang="ko-KR" dirty="0">
                  <a:solidFill>
                    <a:schemeClr val="bg1"/>
                  </a:solidFill>
                  <a:latin typeface="휴먼엑스포" pitchFamily="18" charset="-127"/>
                  <a:ea typeface="휴먼엑스포" pitchFamily="18" charset="-127"/>
                </a:rPr>
                <a:t>(3)</a:t>
              </a:r>
              <a:endParaRPr kumimoji="0" lang="ko-KR" altLang="en-US" dirty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sp>
        <p:nvSpPr>
          <p:cNvPr id="22540" name="Rectangle 69"/>
          <p:cNvSpPr>
            <a:spLocks noChangeArrowheads="1"/>
          </p:cNvSpPr>
          <p:nvPr/>
        </p:nvSpPr>
        <p:spPr bwMode="auto">
          <a:xfrm>
            <a:off x="1081088" y="5929313"/>
            <a:ext cx="756285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sz="2000">
                <a:latin typeface="휴먼모음T" pitchFamily="18" charset="-127"/>
                <a:ea typeface="휴먼모음T" pitchFamily="18" charset="-127"/>
              </a:rPr>
              <a:t>“</a:t>
            </a:r>
            <a:r>
              <a:rPr kumimoji="0" lang="ko-KR" altLang="en-US" sz="2000">
                <a:latin typeface="휴먼모음T" pitchFamily="18" charset="-127"/>
                <a:ea typeface="휴먼모음T" pitchFamily="18" charset="-127"/>
              </a:rPr>
              <a:t>적절한 교수</a:t>
            </a:r>
            <a:r>
              <a:rPr kumimoji="0" lang="en-US" altLang="ko-KR" sz="2000">
                <a:latin typeface="휴먼모음T" pitchFamily="18" charset="-127"/>
                <a:ea typeface="휴먼모음T" pitchFamily="18" charset="-127"/>
              </a:rPr>
              <a:t>–</a:t>
            </a:r>
            <a:r>
              <a:rPr kumimoji="0" lang="ko-KR" altLang="en-US" sz="2000">
                <a:latin typeface="휴먼모음T" pitchFamily="18" charset="-127"/>
                <a:ea typeface="휴먼모음T" pitchFamily="18" charset="-127"/>
              </a:rPr>
              <a:t>학습을 통해 근접발달영역은 점차 상향이동한다</a:t>
            </a:r>
            <a:r>
              <a:rPr kumimoji="0" lang="en-US" altLang="ko-KR" sz="2000">
                <a:latin typeface="휴먼모음T" pitchFamily="18" charset="-127"/>
                <a:ea typeface="휴먼모음T" pitchFamily="18" charset="-127"/>
              </a:rPr>
              <a:t>.”</a:t>
            </a:r>
          </a:p>
        </p:txBody>
      </p:sp>
      <p:sp>
        <p:nvSpPr>
          <p:cNvPr id="22541" name="슬라이드 번호 개체 틀 4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4CE4C3-51BD-4179-BC5C-013F9FDA4966}" type="slidenum">
              <a:rPr lang="en-US" altLang="ko-KR" smtClean="0"/>
              <a:pPr/>
              <a:t>12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786050" y="568091"/>
            <a:ext cx="632096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kumimoji="0" lang="en-US" altLang="ko-KR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Vygotsky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사회문화적</a:t>
            </a: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발달이론</a:t>
            </a:r>
          </a:p>
        </p:txBody>
      </p:sp>
      <p:grpSp>
        <p:nvGrpSpPr>
          <p:cNvPr id="23555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5" y="1324261"/>
            <a:chExt cx="8429622" cy="463264"/>
          </a:xfrm>
        </p:grpSpPr>
        <p:grpSp>
          <p:nvGrpSpPr>
            <p:cNvPr id="23590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3" cy="401637"/>
              <a:chOff x="642910" y="1385816"/>
              <a:chExt cx="8429652" cy="401659"/>
            </a:xfrm>
          </p:grpSpPr>
          <p:sp>
            <p:nvSpPr>
              <p:cNvPr id="23597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2337506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근접발달영역</a:t>
                </a:r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(ZPD)</a:t>
                </a:r>
                <a:endParaRPr lang="ko-KR" altLang="en-US" sz="2000" b="1">
                  <a:latin typeface="휴먼엑스포" pitchFamily="18" charset="-127"/>
                  <a:ea typeface="휴먼엑스포" pitchFamily="18" charset="-127"/>
                </a:endParaRPr>
              </a:p>
            </p:txBody>
          </p:sp>
          <p:cxnSp>
            <p:nvCxnSpPr>
              <p:cNvPr id="23598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23591" name="그룹 49"/>
            <p:cNvGrpSpPr>
              <a:grpSpLocks/>
            </p:cNvGrpSpPr>
            <p:nvPr/>
          </p:nvGrpSpPr>
          <p:grpSpPr bwMode="auto">
            <a:xfrm>
              <a:off x="671510" y="1395655"/>
              <a:ext cx="328612" cy="318890"/>
              <a:chOff x="7315194" y="1295884"/>
              <a:chExt cx="657225" cy="637781"/>
            </a:xfrm>
          </p:grpSpPr>
          <p:sp>
            <p:nvSpPr>
              <p:cNvPr id="57" name="AutoShape 4"/>
              <p:cNvSpPr>
                <a:spLocks noChangeArrowheads="1"/>
              </p:cNvSpPr>
              <p:nvPr/>
            </p:nvSpPr>
            <p:spPr bwMode="auto">
              <a:xfrm>
                <a:off x="7315194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8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3592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39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23556" name="그룹 91"/>
          <p:cNvGrpSpPr>
            <a:grpSpLocks/>
          </p:cNvGrpSpPr>
          <p:nvPr/>
        </p:nvGrpSpPr>
        <p:grpSpPr bwMode="auto">
          <a:xfrm>
            <a:off x="285750" y="2143125"/>
            <a:ext cx="8501063" cy="1143000"/>
            <a:chOff x="285750" y="1928813"/>
            <a:chExt cx="8501063" cy="1142997"/>
          </a:xfrm>
        </p:grpSpPr>
        <p:pic>
          <p:nvPicPr>
            <p:cNvPr id="69" name="Picture 5" descr="233"/>
            <p:cNvPicPr>
              <a:picLocks noChangeAspect="1" noChangeArrowheads="1"/>
            </p:cNvPicPr>
            <p:nvPr/>
          </p:nvPicPr>
          <p:blipFill>
            <a:blip r:embed="rId2"/>
            <a:srcRect r="24310"/>
            <a:stretch>
              <a:fillRect/>
            </a:stretch>
          </p:blipFill>
          <p:spPr bwMode="auto">
            <a:xfrm>
              <a:off x="285750" y="2214562"/>
              <a:ext cx="8501063" cy="857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</p:pic>
        <p:grpSp>
          <p:nvGrpSpPr>
            <p:cNvPr id="23581" name="그룹 34"/>
            <p:cNvGrpSpPr>
              <a:grpSpLocks/>
            </p:cNvGrpSpPr>
            <p:nvPr/>
          </p:nvGrpSpPr>
          <p:grpSpPr bwMode="auto">
            <a:xfrm>
              <a:off x="857224" y="2019290"/>
              <a:ext cx="349250" cy="381000"/>
              <a:chOff x="936602" y="2539580"/>
              <a:chExt cx="349250" cy="381414"/>
            </a:xfrm>
          </p:grpSpPr>
          <p:pic>
            <p:nvPicPr>
              <p:cNvPr id="75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89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1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77" name="직사각형 76"/>
            <p:cNvSpPr/>
            <p:nvPr/>
          </p:nvSpPr>
          <p:spPr>
            <a:xfrm>
              <a:off x="1019175" y="1928813"/>
              <a:ext cx="3279775" cy="5540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교수</a:t>
              </a:r>
              <a:r>
                <a:rPr kumimoji="0" lang="en-US" altLang="ko-KR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-</a:t>
              </a: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학습에 대한 시사점</a:t>
              </a:r>
            </a:p>
          </p:txBody>
        </p:sp>
        <p:sp>
          <p:nvSpPr>
            <p:cNvPr id="78" name="타원 77"/>
            <p:cNvSpPr/>
            <p:nvPr/>
          </p:nvSpPr>
          <p:spPr bwMode="auto">
            <a:xfrm flipV="1">
              <a:off x="1214414" y="2687900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1357313" y="2462212"/>
              <a:ext cx="7215187" cy="5064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근접발달영역에 부합되는 학습과제를 제시해야 한다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.</a:t>
              </a:r>
            </a:p>
          </p:txBody>
        </p:sp>
        <p:cxnSp>
          <p:nvCxnSpPr>
            <p:cNvPr id="87" name="직선 연결선 86"/>
            <p:cNvCxnSpPr>
              <a:stCxn id="69" idx="0"/>
            </p:cNvCxnSpPr>
            <p:nvPr/>
          </p:nvCxnSpPr>
          <p:spPr bwMode="auto">
            <a:xfrm rot="5400000" flipH="1" flipV="1">
              <a:off x="6447632" y="304005"/>
              <a:ext cx="0" cy="38211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</p:grpSp>
      <p:grpSp>
        <p:nvGrpSpPr>
          <p:cNvPr id="23557" name="그룹 92"/>
          <p:cNvGrpSpPr>
            <a:grpSpLocks/>
          </p:cNvGrpSpPr>
          <p:nvPr/>
        </p:nvGrpSpPr>
        <p:grpSpPr bwMode="auto">
          <a:xfrm>
            <a:off x="285750" y="3644900"/>
            <a:ext cx="8501063" cy="1143000"/>
            <a:chOff x="285750" y="1928813"/>
            <a:chExt cx="8501063" cy="1142997"/>
          </a:xfrm>
        </p:grpSpPr>
        <p:pic>
          <p:nvPicPr>
            <p:cNvPr id="94" name="Picture 5" descr="233"/>
            <p:cNvPicPr>
              <a:picLocks noChangeAspect="1" noChangeArrowheads="1"/>
            </p:cNvPicPr>
            <p:nvPr/>
          </p:nvPicPr>
          <p:blipFill>
            <a:blip r:embed="rId2"/>
            <a:srcRect r="24310"/>
            <a:stretch>
              <a:fillRect/>
            </a:stretch>
          </p:blipFill>
          <p:spPr bwMode="auto">
            <a:xfrm>
              <a:off x="285750" y="2214562"/>
              <a:ext cx="8501063" cy="857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</p:pic>
        <p:grpSp>
          <p:nvGrpSpPr>
            <p:cNvPr id="23571" name="그룹 34"/>
            <p:cNvGrpSpPr>
              <a:grpSpLocks/>
            </p:cNvGrpSpPr>
            <p:nvPr/>
          </p:nvGrpSpPr>
          <p:grpSpPr bwMode="auto">
            <a:xfrm>
              <a:off x="857224" y="2019290"/>
              <a:ext cx="349250" cy="381000"/>
              <a:chOff x="936602" y="2539580"/>
              <a:chExt cx="349250" cy="381414"/>
            </a:xfrm>
          </p:grpSpPr>
          <p:pic>
            <p:nvPicPr>
              <p:cNvPr id="100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79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2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96" name="직사각형 95"/>
            <p:cNvSpPr/>
            <p:nvPr/>
          </p:nvSpPr>
          <p:spPr>
            <a:xfrm>
              <a:off x="1019175" y="1928813"/>
              <a:ext cx="2882900" cy="5540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사회적 상호작용 촉진</a:t>
              </a:r>
            </a:p>
          </p:txBody>
        </p:sp>
        <p:sp>
          <p:nvSpPr>
            <p:cNvPr id="97" name="타원 96"/>
            <p:cNvSpPr/>
            <p:nvPr/>
          </p:nvSpPr>
          <p:spPr bwMode="auto">
            <a:xfrm flipV="1">
              <a:off x="1214414" y="2687900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직사각형 97"/>
            <p:cNvSpPr/>
            <p:nvPr/>
          </p:nvSpPr>
          <p:spPr>
            <a:xfrm>
              <a:off x="1357313" y="2462212"/>
              <a:ext cx="7215187" cy="4667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발달잠재력을 활성화시킬 수 있도록 사회적 상호작용을 촉진해야 한다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.</a:t>
              </a: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 </a:t>
              </a:r>
            </a:p>
          </p:txBody>
        </p:sp>
        <p:cxnSp>
          <p:nvCxnSpPr>
            <p:cNvPr id="99" name="직선 연결선 98"/>
            <p:cNvCxnSpPr>
              <a:stCxn id="94" idx="0"/>
            </p:cNvCxnSpPr>
            <p:nvPr/>
          </p:nvCxnSpPr>
          <p:spPr bwMode="auto">
            <a:xfrm rot="5400000" flipH="1" flipV="1">
              <a:off x="6447632" y="304005"/>
              <a:ext cx="0" cy="38211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</p:grpSp>
      <p:grpSp>
        <p:nvGrpSpPr>
          <p:cNvPr id="23558" name="그룹 101"/>
          <p:cNvGrpSpPr>
            <a:grpSpLocks/>
          </p:cNvGrpSpPr>
          <p:nvPr/>
        </p:nvGrpSpPr>
        <p:grpSpPr bwMode="auto">
          <a:xfrm>
            <a:off x="285750" y="5072063"/>
            <a:ext cx="8501063" cy="1143000"/>
            <a:chOff x="285750" y="1928813"/>
            <a:chExt cx="8501063" cy="1142997"/>
          </a:xfrm>
        </p:grpSpPr>
        <p:pic>
          <p:nvPicPr>
            <p:cNvPr id="103" name="Picture 5" descr="233"/>
            <p:cNvPicPr>
              <a:picLocks noChangeAspect="1" noChangeArrowheads="1"/>
            </p:cNvPicPr>
            <p:nvPr/>
          </p:nvPicPr>
          <p:blipFill>
            <a:blip r:embed="rId2"/>
            <a:srcRect r="24310"/>
            <a:stretch>
              <a:fillRect/>
            </a:stretch>
          </p:blipFill>
          <p:spPr bwMode="auto">
            <a:xfrm>
              <a:off x="285750" y="2214562"/>
              <a:ext cx="8501063" cy="857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</p:pic>
        <p:grpSp>
          <p:nvGrpSpPr>
            <p:cNvPr id="23561" name="그룹 34"/>
            <p:cNvGrpSpPr>
              <a:grpSpLocks/>
            </p:cNvGrpSpPr>
            <p:nvPr/>
          </p:nvGrpSpPr>
          <p:grpSpPr bwMode="auto">
            <a:xfrm>
              <a:off x="857224" y="2019290"/>
              <a:ext cx="349250" cy="381000"/>
              <a:chOff x="936602" y="2539580"/>
              <a:chExt cx="349250" cy="381414"/>
            </a:xfrm>
          </p:grpSpPr>
          <p:pic>
            <p:nvPicPr>
              <p:cNvPr id="109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69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3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05" name="직사각형 104"/>
            <p:cNvSpPr/>
            <p:nvPr/>
          </p:nvSpPr>
          <p:spPr>
            <a:xfrm>
              <a:off x="1019175" y="1928813"/>
              <a:ext cx="1754188" cy="5095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잠재력 측정</a:t>
              </a:r>
            </a:p>
          </p:txBody>
        </p:sp>
        <p:sp>
          <p:nvSpPr>
            <p:cNvPr id="106" name="타원 105"/>
            <p:cNvSpPr/>
            <p:nvPr/>
          </p:nvSpPr>
          <p:spPr bwMode="auto">
            <a:xfrm flipV="1">
              <a:off x="1214414" y="2687900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직사각형 106"/>
            <p:cNvSpPr/>
            <p:nvPr/>
          </p:nvSpPr>
          <p:spPr>
            <a:xfrm>
              <a:off x="1357313" y="2462212"/>
              <a:ext cx="7215187" cy="4667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역동적 평가를 실시하여 지적 잠재력을 측정해야 한다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.</a:t>
              </a:r>
            </a:p>
          </p:txBody>
        </p:sp>
        <p:cxnSp>
          <p:nvCxnSpPr>
            <p:cNvPr id="108" name="직선 연결선 107"/>
            <p:cNvCxnSpPr>
              <a:stCxn id="103" idx="0"/>
            </p:cNvCxnSpPr>
            <p:nvPr/>
          </p:nvCxnSpPr>
          <p:spPr bwMode="auto">
            <a:xfrm rot="5400000" flipH="1" flipV="1">
              <a:off x="6447632" y="304005"/>
              <a:ext cx="0" cy="38211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</p:grpSp>
      <p:sp>
        <p:nvSpPr>
          <p:cNvPr id="23559" name="슬라이드 번호 개체 틀 3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901540E-82C0-465D-8EA1-52A05C3E8FF0}" type="slidenum">
              <a:rPr lang="en-US" altLang="ko-KR" smtClean="0"/>
              <a:pPr/>
              <a:t>13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786050" y="568091"/>
            <a:ext cx="632096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kumimoji="0" lang="en-US" altLang="ko-KR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Vygotsky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사회문화적</a:t>
            </a: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발달이론</a:t>
            </a:r>
          </a:p>
        </p:txBody>
      </p:sp>
      <p:grpSp>
        <p:nvGrpSpPr>
          <p:cNvPr id="24579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5" y="1324261"/>
            <a:chExt cx="8429623" cy="463264"/>
          </a:xfrm>
        </p:grpSpPr>
        <p:grpSp>
          <p:nvGrpSpPr>
            <p:cNvPr id="24609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3" cy="401637"/>
              <a:chOff x="642910" y="1385816"/>
              <a:chExt cx="8429652" cy="401659"/>
            </a:xfrm>
          </p:grpSpPr>
          <p:sp>
            <p:nvSpPr>
              <p:cNvPr id="24616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6429439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발판화</a:t>
                </a:r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(</a:t>
                </a:r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비계설정</a:t>
                </a:r>
                <a:r>
                  <a:rPr lang="en-US" altLang="ko-KR" sz="1000" b="1">
                    <a:latin typeface="휴먼엑스포" pitchFamily="18" charset="-127"/>
                    <a:ea typeface="휴먼엑스포" pitchFamily="18" charset="-127"/>
                  </a:rPr>
                  <a:t>)                                                                             p. 105</a:t>
                </a:r>
                <a:endParaRPr lang="ko-KR" altLang="en-US" sz="1000" b="1">
                  <a:latin typeface="휴먼엑스포" pitchFamily="18" charset="-127"/>
                  <a:ea typeface="휴먼엑스포" pitchFamily="18" charset="-127"/>
                </a:endParaRPr>
              </a:p>
            </p:txBody>
          </p:sp>
          <p:cxnSp>
            <p:nvCxnSpPr>
              <p:cNvPr id="24617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24610" name="그룹 49"/>
            <p:cNvGrpSpPr>
              <a:grpSpLocks/>
            </p:cNvGrpSpPr>
            <p:nvPr/>
          </p:nvGrpSpPr>
          <p:grpSpPr bwMode="auto">
            <a:xfrm>
              <a:off x="671510" y="1395655"/>
              <a:ext cx="328612" cy="318890"/>
              <a:chOff x="7315194" y="1295884"/>
              <a:chExt cx="657225" cy="637781"/>
            </a:xfrm>
          </p:grpSpPr>
          <p:sp>
            <p:nvSpPr>
              <p:cNvPr id="25" name="AutoShape 4"/>
              <p:cNvSpPr>
                <a:spLocks noChangeArrowheads="1"/>
              </p:cNvSpPr>
              <p:nvPr/>
            </p:nvSpPr>
            <p:spPr bwMode="auto">
              <a:xfrm>
                <a:off x="7315194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4611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39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3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24580" name="그룹 28"/>
          <p:cNvGrpSpPr>
            <a:grpSpLocks/>
          </p:cNvGrpSpPr>
          <p:nvPr/>
        </p:nvGrpSpPr>
        <p:grpSpPr bwMode="auto">
          <a:xfrm>
            <a:off x="285750" y="2143125"/>
            <a:ext cx="8501063" cy="2286000"/>
            <a:chOff x="285750" y="1928813"/>
            <a:chExt cx="8501063" cy="2286005"/>
          </a:xfrm>
        </p:grpSpPr>
        <p:pic>
          <p:nvPicPr>
            <p:cNvPr id="30" name="Picture 5" descr="233"/>
            <p:cNvPicPr>
              <a:picLocks noChangeAspect="1" noChangeArrowheads="1"/>
            </p:cNvPicPr>
            <p:nvPr/>
          </p:nvPicPr>
          <p:blipFill>
            <a:blip r:embed="rId2"/>
            <a:srcRect r="24310"/>
            <a:stretch>
              <a:fillRect/>
            </a:stretch>
          </p:blipFill>
          <p:spPr bwMode="auto">
            <a:xfrm>
              <a:off x="285750" y="2214564"/>
              <a:ext cx="8501063" cy="2000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</p:pic>
        <p:grpSp>
          <p:nvGrpSpPr>
            <p:cNvPr id="24600" name="그룹 34"/>
            <p:cNvGrpSpPr>
              <a:grpSpLocks/>
            </p:cNvGrpSpPr>
            <p:nvPr/>
          </p:nvGrpSpPr>
          <p:grpSpPr bwMode="auto">
            <a:xfrm>
              <a:off x="857224" y="2019290"/>
              <a:ext cx="349250" cy="381000"/>
              <a:chOff x="936602" y="2539580"/>
              <a:chExt cx="349250" cy="381414"/>
            </a:xfrm>
          </p:grpSpPr>
          <p:pic>
            <p:nvPicPr>
              <p:cNvPr id="36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608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1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32" name="직사각형 31"/>
            <p:cNvSpPr/>
            <p:nvPr/>
          </p:nvSpPr>
          <p:spPr>
            <a:xfrm>
              <a:off x="1019175" y="1928813"/>
              <a:ext cx="882650" cy="509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의미</a:t>
              </a:r>
            </a:p>
          </p:txBody>
        </p:sp>
        <p:sp>
          <p:nvSpPr>
            <p:cNvPr id="33" name="타원 32"/>
            <p:cNvSpPr/>
            <p:nvPr/>
          </p:nvSpPr>
          <p:spPr bwMode="auto">
            <a:xfrm flipV="1">
              <a:off x="1214414" y="2687900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357313" y="2462214"/>
              <a:ext cx="7215187" cy="161607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독자적으로 해결할 수 없는 과제를 해결하도록 도와주는 것</a:t>
              </a:r>
            </a:p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 dirty="0"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endParaRPr>
            </a:p>
            <a:p>
              <a:pPr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근접발달영역 내에서 유능한 사람이 학생의 수준에 맞추어 도움의 정도를 변화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, </a:t>
              </a: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조정하는 방법</a:t>
              </a:r>
            </a:p>
          </p:txBody>
        </p:sp>
        <p:cxnSp>
          <p:nvCxnSpPr>
            <p:cNvPr id="35" name="직선 연결선 34"/>
            <p:cNvCxnSpPr>
              <a:stCxn id="30" idx="0"/>
            </p:cNvCxnSpPr>
            <p:nvPr/>
          </p:nvCxnSpPr>
          <p:spPr bwMode="auto">
            <a:xfrm rot="5400000" flipH="1" flipV="1">
              <a:off x="6447632" y="304007"/>
              <a:ext cx="0" cy="38211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</p:grpSp>
      <p:sp>
        <p:nvSpPr>
          <p:cNvPr id="39" name="타원 38"/>
          <p:cNvSpPr/>
          <p:nvPr/>
        </p:nvSpPr>
        <p:spPr bwMode="auto">
          <a:xfrm flipV="1">
            <a:off x="1214414" y="3571876"/>
            <a:ext cx="98133" cy="9815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grpSp>
        <p:nvGrpSpPr>
          <p:cNvPr id="24584" name="그룹 39"/>
          <p:cNvGrpSpPr>
            <a:grpSpLocks/>
          </p:cNvGrpSpPr>
          <p:nvPr/>
        </p:nvGrpSpPr>
        <p:grpSpPr bwMode="auto">
          <a:xfrm>
            <a:off x="285750" y="4714875"/>
            <a:ext cx="8501063" cy="1643063"/>
            <a:chOff x="285750" y="1928813"/>
            <a:chExt cx="8501063" cy="1643075"/>
          </a:xfrm>
        </p:grpSpPr>
        <p:pic>
          <p:nvPicPr>
            <p:cNvPr id="41" name="Picture 5" descr="233"/>
            <p:cNvPicPr>
              <a:picLocks noChangeAspect="1" noChangeArrowheads="1"/>
            </p:cNvPicPr>
            <p:nvPr/>
          </p:nvPicPr>
          <p:blipFill>
            <a:blip r:embed="rId2"/>
            <a:srcRect r="24310"/>
            <a:stretch>
              <a:fillRect/>
            </a:stretch>
          </p:blipFill>
          <p:spPr bwMode="auto">
            <a:xfrm>
              <a:off x="285750" y="2214565"/>
              <a:ext cx="8501063" cy="1357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</p:pic>
        <p:grpSp>
          <p:nvGrpSpPr>
            <p:cNvPr id="24590" name="그룹 34"/>
            <p:cNvGrpSpPr>
              <a:grpSpLocks/>
            </p:cNvGrpSpPr>
            <p:nvPr/>
          </p:nvGrpSpPr>
          <p:grpSpPr bwMode="auto">
            <a:xfrm>
              <a:off x="857224" y="2019290"/>
              <a:ext cx="349250" cy="381000"/>
              <a:chOff x="936602" y="2539580"/>
              <a:chExt cx="349250" cy="381414"/>
            </a:xfrm>
          </p:grpSpPr>
          <p:pic>
            <p:nvPicPr>
              <p:cNvPr id="47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598" name="TextBox 47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2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43" name="직사각형 42"/>
            <p:cNvSpPr/>
            <p:nvPr/>
          </p:nvSpPr>
          <p:spPr>
            <a:xfrm>
              <a:off x="1019175" y="1928813"/>
              <a:ext cx="2266950" cy="5095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발판화의 유의점</a:t>
              </a:r>
            </a:p>
          </p:txBody>
        </p:sp>
        <p:sp>
          <p:nvSpPr>
            <p:cNvPr id="44" name="타원 43"/>
            <p:cNvSpPr/>
            <p:nvPr/>
          </p:nvSpPr>
          <p:spPr bwMode="auto">
            <a:xfrm flipV="1">
              <a:off x="1214414" y="2687900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357313" y="2462217"/>
              <a:ext cx="7215187" cy="92234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실제적 발달수준보다 약간 더 높은 수준의 과제를 제시한다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.</a:t>
              </a:r>
              <a:endParaRPr kumimoji="0" lang="ko-KR" altLang="en-US" kern="0" dirty="0"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endParaRPr>
            </a:p>
            <a:p>
              <a:pPr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학습이 진행됨에 따라 도움을 점차 줄여 나간다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.</a:t>
              </a:r>
              <a:endParaRPr kumimoji="0" lang="ko-KR" altLang="en-US" kern="0" dirty="0"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endParaRPr>
            </a:p>
          </p:txBody>
        </p:sp>
        <p:cxnSp>
          <p:nvCxnSpPr>
            <p:cNvPr id="46" name="직선 연결선 45"/>
            <p:cNvCxnSpPr>
              <a:stCxn id="41" idx="0"/>
            </p:cNvCxnSpPr>
            <p:nvPr/>
          </p:nvCxnSpPr>
          <p:spPr bwMode="auto">
            <a:xfrm rot="5400000" flipH="1" flipV="1">
              <a:off x="6447632" y="304008"/>
              <a:ext cx="0" cy="38211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</p:grpSp>
      <p:sp>
        <p:nvSpPr>
          <p:cNvPr id="50" name="타원 49"/>
          <p:cNvSpPr/>
          <p:nvPr/>
        </p:nvSpPr>
        <p:spPr bwMode="auto">
          <a:xfrm flipV="1">
            <a:off x="1214414" y="5902610"/>
            <a:ext cx="98133" cy="9815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24588" name="슬라이드 번호 개체 틀 3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0520BA-BDB7-45D0-9C69-848C37655D73}" type="slidenum">
              <a:rPr lang="en-US" altLang="ko-KR" smtClean="0"/>
              <a:pPr/>
              <a:t>14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786050" y="568091"/>
            <a:ext cx="632096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kumimoji="0" lang="en-US" altLang="ko-KR" sz="28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Vygotsky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사회문화적</a:t>
            </a: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발달이론</a:t>
            </a:r>
          </a:p>
        </p:txBody>
      </p:sp>
      <p:grpSp>
        <p:nvGrpSpPr>
          <p:cNvPr id="25603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5" y="1324261"/>
            <a:chExt cx="8429623" cy="463264"/>
          </a:xfrm>
        </p:grpSpPr>
        <p:grpSp>
          <p:nvGrpSpPr>
            <p:cNvPr id="25630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3" cy="401637"/>
              <a:chOff x="642910" y="1385816"/>
              <a:chExt cx="8429652" cy="401659"/>
            </a:xfrm>
          </p:grpSpPr>
          <p:sp>
            <p:nvSpPr>
              <p:cNvPr id="25637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3256030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고정적 평가와 역동적 평가</a:t>
                </a:r>
              </a:p>
            </p:txBody>
          </p:sp>
          <p:cxnSp>
            <p:nvCxnSpPr>
              <p:cNvPr id="25638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25631" name="그룹 49"/>
            <p:cNvGrpSpPr>
              <a:grpSpLocks/>
            </p:cNvGrpSpPr>
            <p:nvPr/>
          </p:nvGrpSpPr>
          <p:grpSpPr bwMode="auto">
            <a:xfrm>
              <a:off x="671510" y="1395655"/>
              <a:ext cx="328612" cy="318890"/>
              <a:chOff x="7315194" y="1295884"/>
              <a:chExt cx="657225" cy="637781"/>
            </a:xfrm>
          </p:grpSpPr>
          <p:sp>
            <p:nvSpPr>
              <p:cNvPr id="23" name="AutoShape 4"/>
              <p:cNvSpPr>
                <a:spLocks noChangeArrowheads="1"/>
              </p:cNvSpPr>
              <p:nvPr/>
            </p:nvSpPr>
            <p:spPr bwMode="auto">
              <a:xfrm>
                <a:off x="7315194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5632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39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4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25604" name="그룹 28"/>
          <p:cNvGrpSpPr>
            <a:grpSpLocks/>
          </p:cNvGrpSpPr>
          <p:nvPr/>
        </p:nvGrpSpPr>
        <p:grpSpPr bwMode="auto">
          <a:xfrm>
            <a:off x="285750" y="2143125"/>
            <a:ext cx="8643938" cy="1928813"/>
            <a:chOff x="285750" y="1928813"/>
            <a:chExt cx="8643968" cy="1928822"/>
          </a:xfrm>
        </p:grpSpPr>
        <p:pic>
          <p:nvPicPr>
            <p:cNvPr id="26" name="Picture 5" descr="233"/>
            <p:cNvPicPr>
              <a:picLocks noChangeAspect="1" noChangeArrowheads="1"/>
            </p:cNvPicPr>
            <p:nvPr/>
          </p:nvPicPr>
          <p:blipFill>
            <a:blip r:embed="rId2"/>
            <a:srcRect r="24310"/>
            <a:stretch>
              <a:fillRect/>
            </a:stretch>
          </p:blipFill>
          <p:spPr bwMode="auto">
            <a:xfrm>
              <a:off x="285750" y="2214564"/>
              <a:ext cx="8501093" cy="1643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</p:pic>
        <p:grpSp>
          <p:nvGrpSpPr>
            <p:cNvPr id="25618" name="그룹 34"/>
            <p:cNvGrpSpPr>
              <a:grpSpLocks/>
            </p:cNvGrpSpPr>
            <p:nvPr/>
          </p:nvGrpSpPr>
          <p:grpSpPr bwMode="auto">
            <a:xfrm>
              <a:off x="857224" y="2019290"/>
              <a:ext cx="349250" cy="381000"/>
              <a:chOff x="936602" y="2539580"/>
              <a:chExt cx="349250" cy="381414"/>
            </a:xfrm>
          </p:grpSpPr>
          <p:pic>
            <p:nvPicPr>
              <p:cNvPr id="32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29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1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8" name="직사각형 27"/>
            <p:cNvSpPr/>
            <p:nvPr/>
          </p:nvSpPr>
          <p:spPr>
            <a:xfrm>
              <a:off x="1019178" y="1928813"/>
              <a:ext cx="3756038" cy="5540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고정적 평가</a:t>
              </a:r>
              <a:r>
                <a:rPr kumimoji="0" lang="en-US" altLang="ko-KR" sz="16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(static</a:t>
              </a:r>
              <a:r>
                <a:rPr kumimoji="0" lang="ko-KR" altLang="en-US" sz="16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 </a:t>
              </a:r>
              <a:r>
                <a:rPr kumimoji="0" lang="en-US" altLang="ko-KR" sz="16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assessment)</a:t>
              </a:r>
              <a:endParaRPr kumimoji="0" lang="ko-KR" altLang="en-US" sz="2000" kern="0" dirty="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29" name="타원 28"/>
            <p:cNvSpPr/>
            <p:nvPr/>
          </p:nvSpPr>
          <p:spPr bwMode="auto">
            <a:xfrm flipV="1">
              <a:off x="1071538" y="2675200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214441" y="2357440"/>
              <a:ext cx="7715277" cy="11255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 latinLnBrk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실제적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 </a:t>
              </a: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발달수준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, </a:t>
              </a: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즉 독자적으로 문제를 해결할 수 있는 수준을 확인하려는 평가</a:t>
              </a:r>
              <a:endParaRPr kumimoji="0" lang="en-US" altLang="ko-KR" kern="0" dirty="0"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endParaRPr>
            </a:p>
            <a:p>
              <a:pPr fontAlgn="auto" latinLnBrk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수능시험이나 학력고사는 고정적 평가에 해당된다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.</a:t>
              </a:r>
              <a:endParaRPr kumimoji="0" lang="ko-KR" altLang="en-US" kern="0" dirty="0"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endParaRPr>
            </a:p>
          </p:txBody>
        </p:sp>
        <p:cxnSp>
          <p:nvCxnSpPr>
            <p:cNvPr id="31" name="직선 연결선 30"/>
            <p:cNvCxnSpPr/>
            <p:nvPr/>
          </p:nvCxnSpPr>
          <p:spPr bwMode="auto">
            <a:xfrm>
              <a:off x="5000641" y="2214564"/>
              <a:ext cx="33575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  <p:sp>
          <p:nvSpPr>
            <p:cNvPr id="36" name="타원 35"/>
            <p:cNvSpPr/>
            <p:nvPr/>
          </p:nvSpPr>
          <p:spPr bwMode="auto">
            <a:xfrm flipV="1">
              <a:off x="1071538" y="3259409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605" name="그룹 28"/>
          <p:cNvGrpSpPr>
            <a:grpSpLocks/>
          </p:cNvGrpSpPr>
          <p:nvPr/>
        </p:nvGrpSpPr>
        <p:grpSpPr bwMode="auto">
          <a:xfrm>
            <a:off x="285750" y="4357688"/>
            <a:ext cx="8643938" cy="1785937"/>
            <a:chOff x="285750" y="1928813"/>
            <a:chExt cx="8643968" cy="1785954"/>
          </a:xfrm>
        </p:grpSpPr>
        <p:pic>
          <p:nvPicPr>
            <p:cNvPr id="38" name="Picture 5" descr="233"/>
            <p:cNvPicPr>
              <a:picLocks noChangeAspect="1" noChangeArrowheads="1"/>
            </p:cNvPicPr>
            <p:nvPr/>
          </p:nvPicPr>
          <p:blipFill>
            <a:blip r:embed="rId2"/>
            <a:srcRect r="24310"/>
            <a:stretch>
              <a:fillRect/>
            </a:stretch>
          </p:blipFill>
          <p:spPr bwMode="auto">
            <a:xfrm>
              <a:off x="285750" y="2214566"/>
              <a:ext cx="8501093" cy="1500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</p:pic>
        <p:grpSp>
          <p:nvGrpSpPr>
            <p:cNvPr id="25608" name="그룹 34"/>
            <p:cNvGrpSpPr>
              <a:grpSpLocks/>
            </p:cNvGrpSpPr>
            <p:nvPr/>
          </p:nvGrpSpPr>
          <p:grpSpPr bwMode="auto">
            <a:xfrm>
              <a:off x="857224" y="2019290"/>
              <a:ext cx="349250" cy="381000"/>
              <a:chOff x="936602" y="2539580"/>
              <a:chExt cx="349250" cy="381414"/>
            </a:xfrm>
          </p:grpSpPr>
          <p:pic>
            <p:nvPicPr>
              <p:cNvPr id="45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16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2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40" name="직사각형 39"/>
            <p:cNvSpPr/>
            <p:nvPr/>
          </p:nvSpPr>
          <p:spPr>
            <a:xfrm>
              <a:off x="1019178" y="1928813"/>
              <a:ext cx="4098939" cy="5540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역동적 평가</a:t>
              </a:r>
              <a:r>
                <a:rPr kumimoji="0" lang="en-US" altLang="ko-KR" sz="16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(dynamic</a:t>
              </a:r>
              <a:r>
                <a:rPr kumimoji="0" lang="ko-KR" altLang="en-US" sz="16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 </a:t>
              </a:r>
              <a:r>
                <a:rPr kumimoji="0" lang="en-US" altLang="ko-KR" sz="16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assessment)</a:t>
              </a:r>
              <a:endParaRPr kumimoji="0" lang="ko-KR" altLang="en-US" sz="2000" kern="0" dirty="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41" name="타원 40"/>
            <p:cNvSpPr/>
            <p:nvPr/>
          </p:nvSpPr>
          <p:spPr bwMode="auto">
            <a:xfrm flipV="1">
              <a:off x="1071538" y="2675200"/>
              <a:ext cx="98133" cy="9815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eaLnBrk="0" latinLnBrk="0" hangingPunct="0"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14441" y="2357442"/>
              <a:ext cx="7715277" cy="106204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 latinLnBrk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잠재력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 </a:t>
              </a: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발달수준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, </a:t>
              </a: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즉 독자적으로 해결할 수 없지만</a:t>
              </a:r>
              <a:r>
                <a:rPr kumimoji="0" lang="en-US" altLang="ko-KR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 </a:t>
              </a: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다른 사람의 도움을 얻어 </a:t>
              </a:r>
              <a:endParaRPr kumimoji="0" lang="en-US" altLang="ko-KR" kern="0" dirty="0"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endParaRPr>
            </a:p>
            <a:p>
              <a:pPr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latin typeface="휴먼모음T" pitchFamily="18" charset="-127"/>
                  <a:ea typeface="휴먼모음T" pitchFamily="18" charset="-127"/>
                  <a:cs typeface="Arial" charset="0"/>
                  <a:sym typeface="Wingdings" pitchFamily="2" charset="2"/>
                </a:rPr>
                <a:t>문제를 해결할 수 있는 수준을 확인하려는 평가</a:t>
              </a:r>
            </a:p>
          </p:txBody>
        </p:sp>
        <p:cxnSp>
          <p:nvCxnSpPr>
            <p:cNvPr id="43" name="직선 연결선 42"/>
            <p:cNvCxnSpPr/>
            <p:nvPr/>
          </p:nvCxnSpPr>
          <p:spPr bwMode="auto">
            <a:xfrm>
              <a:off x="5000641" y="2214566"/>
              <a:ext cx="33575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</p:grpSp>
      <p:sp>
        <p:nvSpPr>
          <p:cNvPr id="25606" name="슬라이드 번호 개체 틀 3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067255-88B5-4F90-B389-C6F93F81B2DD}" type="slidenum">
              <a:rPr lang="en-US" altLang="ko-KR" smtClean="0"/>
              <a:pPr/>
              <a:t>15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그룹 273"/>
          <p:cNvGrpSpPr>
            <a:grpSpLocks/>
          </p:cNvGrpSpPr>
          <p:nvPr/>
        </p:nvGrpSpPr>
        <p:grpSpPr bwMode="auto">
          <a:xfrm>
            <a:off x="1143000" y="1214438"/>
            <a:ext cx="7500938" cy="923925"/>
            <a:chOff x="2946400" y="2559602"/>
            <a:chExt cx="5214961" cy="924529"/>
          </a:xfrm>
        </p:grpSpPr>
        <p:sp>
          <p:nvSpPr>
            <p:cNvPr id="26717" name="Rectangle 69"/>
            <p:cNvSpPr>
              <a:spLocks noChangeArrowheads="1"/>
            </p:cNvSpPr>
            <p:nvPr/>
          </p:nvSpPr>
          <p:spPr bwMode="auto">
            <a:xfrm>
              <a:off x="3263901" y="2559602"/>
              <a:ext cx="4897460" cy="9245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기본적인 물음 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>
                <a:buFontTx/>
                <a:buChar char="-"/>
              </a:pP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피아제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모든 문화에서 새로운 지식은 어떻게 만들어 지는가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? </a:t>
              </a:r>
            </a:p>
            <a:p>
              <a:pPr eaLnBrk="0" latinLnBrk="0" hangingPunct="0">
                <a:buFontTx/>
                <a:buChar char="-"/>
              </a:pP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비고츠키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특정 문화 내에서 지식이 도구가 어떻게 전달되는가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?</a:t>
              </a:r>
            </a:p>
          </p:txBody>
        </p:sp>
        <p:grpSp>
          <p:nvGrpSpPr>
            <p:cNvPr id="26718" name="그룹 231"/>
            <p:cNvGrpSpPr>
              <a:grpSpLocks/>
            </p:cNvGrpSpPr>
            <p:nvPr/>
          </p:nvGrpSpPr>
          <p:grpSpPr bwMode="auto">
            <a:xfrm>
              <a:off x="2946400" y="2595563"/>
              <a:ext cx="4513263" cy="323850"/>
              <a:chOff x="2946400" y="2595563"/>
              <a:chExt cx="4513263" cy="323850"/>
            </a:xfrm>
          </p:grpSpPr>
          <p:sp>
            <p:nvSpPr>
              <p:cNvPr id="26719" name="Line 68"/>
              <p:cNvSpPr>
                <a:spLocks noChangeShapeType="1"/>
              </p:cNvSpPr>
              <p:nvPr/>
            </p:nvSpPr>
            <p:spPr bwMode="auto">
              <a:xfrm>
                <a:off x="3203575" y="2879725"/>
                <a:ext cx="4256088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26720" name="Group 74"/>
              <p:cNvGrpSpPr>
                <a:grpSpLocks/>
              </p:cNvGrpSpPr>
              <p:nvPr/>
            </p:nvGrpSpPr>
            <p:grpSpPr bwMode="auto">
              <a:xfrm rot="4976862" flipH="1">
                <a:off x="2940050" y="2601913"/>
                <a:ext cx="323850" cy="311150"/>
                <a:chOff x="1944" y="1111"/>
                <a:chExt cx="204" cy="196"/>
              </a:xfrm>
            </p:grpSpPr>
            <p:pic>
              <p:nvPicPr>
                <p:cNvPr id="26721" name="Picture 75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 flipH="1">
                  <a:off x="1961" y="1124"/>
                  <a:ext cx="174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40" name="Oval 76"/>
                <p:cNvSpPr>
                  <a:spLocks noChangeArrowheads="1"/>
                </p:cNvSpPr>
                <p:nvPr/>
              </p:nvSpPr>
              <p:spPr bwMode="gray">
                <a:xfrm flipH="1">
                  <a:off x="1962" y="1124"/>
                  <a:ext cx="173" cy="1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>
                        <a:gamma/>
                        <a:shade val="46275"/>
                        <a:invGamma/>
                      </a:srgbClr>
                    </a:gs>
                    <a:gs pos="50000">
                      <a:srgbClr val="FFFF00">
                        <a:alpha val="50000"/>
                      </a:srgbClr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latinLnBrk="0" hangingPunct="0">
                    <a:defRPr/>
                  </a:pPr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grpSp>
              <p:nvGrpSpPr>
                <p:cNvPr id="26725" name="Group 77"/>
                <p:cNvGrpSpPr>
                  <a:grpSpLocks/>
                </p:cNvGrpSpPr>
                <p:nvPr/>
              </p:nvGrpSpPr>
              <p:grpSpPr bwMode="auto">
                <a:xfrm rot="1297425" flipV="1">
                  <a:off x="1969" y="1253"/>
                  <a:ext cx="150" cy="36"/>
                  <a:chOff x="2528" y="1060"/>
                  <a:chExt cx="894" cy="236"/>
                </a:xfrm>
              </p:grpSpPr>
              <p:grpSp>
                <p:nvGrpSpPr>
                  <p:cNvPr id="26728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734" name="AutoShape 79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35" name="AutoShape 80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36" name="AutoShape 81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37" name="AutoShape 82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  <p:grpSp>
                <p:nvGrpSpPr>
                  <p:cNvPr id="26729" name="Group 83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730" name="AutoShape 84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31" name="AutoShape 85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32" name="AutoShape 86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33" name="AutoShape 87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</p:grpSp>
            <p:sp>
              <p:nvSpPr>
                <p:cNvPr id="26726" name="Arc 88"/>
                <p:cNvSpPr>
                  <a:spLocks/>
                </p:cNvSpPr>
                <p:nvPr/>
              </p:nvSpPr>
              <p:spPr bwMode="gray">
                <a:xfrm rot="3847716">
                  <a:off x="1948" y="1107"/>
                  <a:ext cx="196" cy="204"/>
                </a:xfrm>
                <a:custGeom>
                  <a:avLst/>
                  <a:gdLst>
                    <a:gd name="T0" fmla="*/ 0 w 43200"/>
                    <a:gd name="T1" fmla="*/ 0 h 43155"/>
                    <a:gd name="T2" fmla="*/ 0 w 43200"/>
                    <a:gd name="T3" fmla="*/ 0 h 43155"/>
                    <a:gd name="T4" fmla="*/ 0 w 43200"/>
                    <a:gd name="T5" fmla="*/ 0 h 43155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155"/>
                    <a:gd name="T11" fmla="*/ 43200 w 43200"/>
                    <a:gd name="T12" fmla="*/ 43155 h 431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155" fill="none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</a:path>
                    <a:path w="43200" h="43155" stroke="0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ysDot"/>
                  <a:round/>
                  <a:headEnd/>
                  <a:tailEnd type="triangle" w="sm" len="sm"/>
                </a:ln>
              </p:spPr>
              <p:txBody>
                <a:bodyPr wrap="none" anchor="ctr"/>
                <a:lstStyle/>
                <a:p>
                  <a:pPr eaLnBrk="0" latinLnBrk="0" hangingPunct="0"/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pic>
              <p:nvPicPr>
                <p:cNvPr id="26727" name="Picture 89" descr="light_shadow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t="23740"/>
                <a:stretch>
                  <a:fillRect/>
                </a:stretch>
              </p:blipFill>
              <p:spPr bwMode="gray">
                <a:xfrm rot="2569845" flipH="1">
                  <a:off x="2015" y="1139"/>
                  <a:ext cx="129" cy="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grpSp>
        <p:nvGrpSpPr>
          <p:cNvPr id="26627" name="그룹 275"/>
          <p:cNvGrpSpPr>
            <a:grpSpLocks/>
          </p:cNvGrpSpPr>
          <p:nvPr/>
        </p:nvGrpSpPr>
        <p:grpSpPr bwMode="auto">
          <a:xfrm>
            <a:off x="642938" y="2357438"/>
            <a:ext cx="7980362" cy="923925"/>
            <a:chOff x="3830638" y="4139803"/>
            <a:chExt cx="5533053" cy="920874"/>
          </a:xfrm>
        </p:grpSpPr>
        <p:sp>
          <p:nvSpPr>
            <p:cNvPr id="26696" name="Rectangle 71"/>
            <p:cNvSpPr>
              <a:spLocks noChangeArrowheads="1"/>
            </p:cNvSpPr>
            <p:nvPr/>
          </p:nvSpPr>
          <p:spPr bwMode="auto">
            <a:xfrm>
              <a:off x="4177329" y="4139803"/>
              <a:ext cx="5186362" cy="9208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학습자에 대한 관점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>
                <a:buFontTx/>
                <a:buChar char="-"/>
              </a:pP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피아제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개별 학습자가 새로운 지식을 만드는 것에 초점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>
                <a:buFontTx/>
                <a:buChar char="-"/>
              </a:pP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비고츠키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언어를 도구로 하여 문화적 지식을 내면화</a:t>
              </a:r>
              <a:r>
                <a:rPr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</a:t>
              </a:r>
              <a:r>
                <a:rPr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하는 과정에 초점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    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 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</a:t>
              </a:r>
            </a:p>
          </p:txBody>
        </p:sp>
        <p:grpSp>
          <p:nvGrpSpPr>
            <p:cNvPr id="26697" name="그룹 233"/>
            <p:cNvGrpSpPr>
              <a:grpSpLocks/>
            </p:cNvGrpSpPr>
            <p:nvPr/>
          </p:nvGrpSpPr>
          <p:grpSpPr bwMode="auto">
            <a:xfrm>
              <a:off x="3830638" y="4164013"/>
              <a:ext cx="5140354" cy="323850"/>
              <a:chOff x="3830638" y="4164013"/>
              <a:chExt cx="5140354" cy="323850"/>
            </a:xfrm>
          </p:grpSpPr>
          <p:grpSp>
            <p:nvGrpSpPr>
              <p:cNvPr id="26698" name="Group 115"/>
              <p:cNvGrpSpPr>
                <a:grpSpLocks/>
              </p:cNvGrpSpPr>
              <p:nvPr/>
            </p:nvGrpSpPr>
            <p:grpSpPr bwMode="auto">
              <a:xfrm rot="4976862" flipH="1">
                <a:off x="3824288" y="4170363"/>
                <a:ext cx="323850" cy="311150"/>
                <a:chOff x="1944" y="1111"/>
                <a:chExt cx="204" cy="196"/>
              </a:xfrm>
            </p:grpSpPr>
            <p:pic>
              <p:nvPicPr>
                <p:cNvPr id="26700" name="Picture 116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 flipH="1">
                  <a:off x="1961" y="1124"/>
                  <a:ext cx="174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1" name="Oval 117"/>
                <p:cNvSpPr>
                  <a:spLocks noChangeArrowheads="1"/>
                </p:cNvSpPr>
                <p:nvPr/>
              </p:nvSpPr>
              <p:spPr bwMode="gray">
                <a:xfrm flipH="1">
                  <a:off x="1962" y="1124"/>
                  <a:ext cx="173" cy="1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>
                        <a:gamma/>
                        <a:shade val="46275"/>
                        <a:invGamma/>
                      </a:srgbClr>
                    </a:gs>
                    <a:gs pos="50000">
                      <a:srgbClr val="FFFF00">
                        <a:alpha val="50000"/>
                      </a:srgbClr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latinLnBrk="0" hangingPunct="0">
                    <a:defRPr/>
                  </a:pPr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grpSp>
              <p:nvGrpSpPr>
                <p:cNvPr id="26704" name="Group 118"/>
                <p:cNvGrpSpPr>
                  <a:grpSpLocks/>
                </p:cNvGrpSpPr>
                <p:nvPr/>
              </p:nvGrpSpPr>
              <p:grpSpPr bwMode="auto">
                <a:xfrm rot="1297425" flipV="1">
                  <a:off x="1969" y="1253"/>
                  <a:ext cx="150" cy="36"/>
                  <a:chOff x="2528" y="1060"/>
                  <a:chExt cx="894" cy="236"/>
                </a:xfrm>
              </p:grpSpPr>
              <p:grpSp>
                <p:nvGrpSpPr>
                  <p:cNvPr id="26707" name="Group 119"/>
                  <p:cNvGrpSpPr>
                    <a:grpSpLocks/>
                  </p:cNvGrpSpPr>
                  <p:nvPr/>
                </p:nvGrpSpPr>
                <p:grpSpPr bwMode="auto"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713" name="AutoShape 120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14" name="AutoShape 121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15" name="AutoShape 122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16" name="AutoShape 123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  <p:grpSp>
                <p:nvGrpSpPr>
                  <p:cNvPr id="26708" name="Group 124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709" name="AutoShape 125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10" name="AutoShape 126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11" name="AutoShape 127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712" name="AutoShape 128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</p:grpSp>
            <p:sp>
              <p:nvSpPr>
                <p:cNvPr id="26705" name="Arc 129"/>
                <p:cNvSpPr>
                  <a:spLocks/>
                </p:cNvSpPr>
                <p:nvPr/>
              </p:nvSpPr>
              <p:spPr bwMode="gray">
                <a:xfrm rot="3847716">
                  <a:off x="1948" y="1107"/>
                  <a:ext cx="196" cy="204"/>
                </a:xfrm>
                <a:custGeom>
                  <a:avLst/>
                  <a:gdLst>
                    <a:gd name="T0" fmla="*/ 0 w 43200"/>
                    <a:gd name="T1" fmla="*/ 0 h 43155"/>
                    <a:gd name="T2" fmla="*/ 0 w 43200"/>
                    <a:gd name="T3" fmla="*/ 0 h 43155"/>
                    <a:gd name="T4" fmla="*/ 0 w 43200"/>
                    <a:gd name="T5" fmla="*/ 0 h 43155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155"/>
                    <a:gd name="T11" fmla="*/ 43200 w 43200"/>
                    <a:gd name="T12" fmla="*/ 43155 h 431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155" fill="none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</a:path>
                    <a:path w="43200" h="43155" stroke="0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ysDot"/>
                  <a:round/>
                  <a:headEnd/>
                  <a:tailEnd type="triangle" w="sm" len="sm"/>
                </a:ln>
              </p:spPr>
              <p:txBody>
                <a:bodyPr wrap="none" anchor="ctr"/>
                <a:lstStyle/>
                <a:p>
                  <a:pPr eaLnBrk="0" latinLnBrk="0" hangingPunct="0"/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pic>
              <p:nvPicPr>
                <p:cNvPr id="26706" name="Picture 130" descr="light_shadow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t="23740"/>
                <a:stretch>
                  <a:fillRect/>
                </a:stretch>
              </p:blipFill>
              <p:spPr bwMode="gray">
                <a:xfrm rot="2569845" flipH="1">
                  <a:off x="2015" y="1139"/>
                  <a:ext cx="129" cy="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6699" name="Line 163"/>
              <p:cNvSpPr>
                <a:spLocks noChangeShapeType="1"/>
              </p:cNvSpPr>
              <p:nvPr/>
            </p:nvSpPr>
            <p:spPr bwMode="auto">
              <a:xfrm flipV="1">
                <a:off x="4065588" y="4449010"/>
                <a:ext cx="4905404" cy="3923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26628" name="그룹 276"/>
          <p:cNvGrpSpPr>
            <a:grpSpLocks/>
          </p:cNvGrpSpPr>
          <p:nvPr/>
        </p:nvGrpSpPr>
        <p:grpSpPr bwMode="auto">
          <a:xfrm>
            <a:off x="357188" y="3571875"/>
            <a:ext cx="8429625" cy="923925"/>
            <a:chOff x="3654425" y="4946016"/>
            <a:chExt cx="5511729" cy="925917"/>
          </a:xfrm>
        </p:grpSpPr>
        <p:sp>
          <p:nvSpPr>
            <p:cNvPr id="26675" name="Rectangle 72"/>
            <p:cNvSpPr>
              <a:spLocks noChangeArrowheads="1"/>
            </p:cNvSpPr>
            <p:nvPr/>
          </p:nvSpPr>
          <p:spPr bwMode="auto">
            <a:xfrm>
              <a:off x="3963322" y="4946016"/>
              <a:ext cx="5202832" cy="9259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언어의 역할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/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-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피아제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상징적 사고의 발달을 촉진하나 지적 기능수준을 질적으로 높이지는 못함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/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-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비고츠키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사고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문화전달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자기조절을 위한 필수 기제로서 지적 기능수준을 높임 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grpSp>
          <p:nvGrpSpPr>
            <p:cNvPr id="26676" name="그룹 234"/>
            <p:cNvGrpSpPr>
              <a:grpSpLocks/>
            </p:cNvGrpSpPr>
            <p:nvPr/>
          </p:nvGrpSpPr>
          <p:grpSpPr bwMode="auto">
            <a:xfrm>
              <a:off x="3654425" y="4972050"/>
              <a:ext cx="4489450" cy="323850"/>
              <a:chOff x="3654425" y="4972050"/>
              <a:chExt cx="4489450" cy="323850"/>
            </a:xfrm>
          </p:grpSpPr>
          <p:grpSp>
            <p:nvGrpSpPr>
              <p:cNvPr id="26677" name="Group 131"/>
              <p:cNvGrpSpPr>
                <a:grpSpLocks/>
              </p:cNvGrpSpPr>
              <p:nvPr/>
            </p:nvGrpSpPr>
            <p:grpSpPr bwMode="auto">
              <a:xfrm rot="4976862" flipH="1">
                <a:off x="3648075" y="4978400"/>
                <a:ext cx="323850" cy="311150"/>
                <a:chOff x="1944" y="1111"/>
                <a:chExt cx="204" cy="196"/>
              </a:xfrm>
            </p:grpSpPr>
            <p:pic>
              <p:nvPicPr>
                <p:cNvPr id="26679" name="Picture 132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 flipH="1">
                  <a:off x="1961" y="1124"/>
                  <a:ext cx="174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7" name="Oval 133"/>
                <p:cNvSpPr>
                  <a:spLocks noChangeArrowheads="1"/>
                </p:cNvSpPr>
                <p:nvPr/>
              </p:nvSpPr>
              <p:spPr bwMode="gray">
                <a:xfrm flipH="1">
                  <a:off x="1962" y="1124"/>
                  <a:ext cx="173" cy="1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>
                        <a:gamma/>
                        <a:shade val="46275"/>
                        <a:invGamma/>
                      </a:srgbClr>
                    </a:gs>
                    <a:gs pos="50000">
                      <a:srgbClr val="FFFF00">
                        <a:alpha val="50000"/>
                      </a:srgbClr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latinLnBrk="0" hangingPunct="0">
                    <a:defRPr/>
                  </a:pPr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grpSp>
              <p:nvGrpSpPr>
                <p:cNvPr id="26683" name="Group 134"/>
                <p:cNvGrpSpPr>
                  <a:grpSpLocks/>
                </p:cNvGrpSpPr>
                <p:nvPr/>
              </p:nvGrpSpPr>
              <p:grpSpPr bwMode="auto">
                <a:xfrm rot="1297425" flipV="1">
                  <a:off x="1969" y="1253"/>
                  <a:ext cx="150" cy="36"/>
                  <a:chOff x="2528" y="1060"/>
                  <a:chExt cx="894" cy="236"/>
                </a:xfrm>
              </p:grpSpPr>
              <p:grpSp>
                <p:nvGrpSpPr>
                  <p:cNvPr id="26686" name="Group 135"/>
                  <p:cNvGrpSpPr>
                    <a:grpSpLocks/>
                  </p:cNvGrpSpPr>
                  <p:nvPr/>
                </p:nvGrpSpPr>
                <p:grpSpPr bwMode="auto"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692" name="AutoShape 136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93" name="AutoShape 137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94" name="AutoShape 138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95" name="AutoShape 139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  <p:grpSp>
                <p:nvGrpSpPr>
                  <p:cNvPr id="26687" name="Group 140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688" name="AutoShape 141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89" name="AutoShape 142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90" name="AutoShape 143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91" name="AutoShape 144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</p:grpSp>
            <p:sp>
              <p:nvSpPr>
                <p:cNvPr id="26684" name="Arc 145"/>
                <p:cNvSpPr>
                  <a:spLocks/>
                </p:cNvSpPr>
                <p:nvPr/>
              </p:nvSpPr>
              <p:spPr bwMode="gray">
                <a:xfrm rot="3847716">
                  <a:off x="1948" y="1107"/>
                  <a:ext cx="196" cy="204"/>
                </a:xfrm>
                <a:custGeom>
                  <a:avLst/>
                  <a:gdLst>
                    <a:gd name="T0" fmla="*/ 0 w 43200"/>
                    <a:gd name="T1" fmla="*/ 0 h 43155"/>
                    <a:gd name="T2" fmla="*/ 0 w 43200"/>
                    <a:gd name="T3" fmla="*/ 0 h 43155"/>
                    <a:gd name="T4" fmla="*/ 0 w 43200"/>
                    <a:gd name="T5" fmla="*/ 0 h 43155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155"/>
                    <a:gd name="T11" fmla="*/ 43200 w 43200"/>
                    <a:gd name="T12" fmla="*/ 43155 h 431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155" fill="none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</a:path>
                    <a:path w="43200" h="43155" stroke="0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ysDot"/>
                  <a:round/>
                  <a:headEnd/>
                  <a:tailEnd type="triangle" w="sm" len="sm"/>
                </a:ln>
              </p:spPr>
              <p:txBody>
                <a:bodyPr wrap="none" anchor="ctr"/>
                <a:lstStyle/>
                <a:p>
                  <a:pPr eaLnBrk="0" latinLnBrk="0" hangingPunct="0"/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pic>
              <p:nvPicPr>
                <p:cNvPr id="26685" name="Picture 146" descr="light_shadow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t="23740"/>
                <a:stretch>
                  <a:fillRect/>
                </a:stretch>
              </p:blipFill>
              <p:spPr bwMode="gray">
                <a:xfrm rot="2569845" flipH="1">
                  <a:off x="2006" y="1135"/>
                  <a:ext cx="129" cy="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6678" name="Line 165"/>
              <p:cNvSpPr>
                <a:spLocks noChangeShapeType="1"/>
              </p:cNvSpPr>
              <p:nvPr/>
            </p:nvSpPr>
            <p:spPr bwMode="auto">
              <a:xfrm>
                <a:off x="3887788" y="5267325"/>
                <a:ext cx="4256087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26629" name="그룹 277"/>
          <p:cNvGrpSpPr>
            <a:grpSpLocks/>
          </p:cNvGrpSpPr>
          <p:nvPr/>
        </p:nvGrpSpPr>
        <p:grpSpPr bwMode="auto">
          <a:xfrm>
            <a:off x="871538" y="4714875"/>
            <a:ext cx="7343775" cy="923925"/>
            <a:chOff x="3194050" y="5690869"/>
            <a:chExt cx="5129213" cy="925917"/>
          </a:xfrm>
        </p:grpSpPr>
        <p:sp>
          <p:nvSpPr>
            <p:cNvPr id="26654" name="Rectangle 73"/>
            <p:cNvSpPr>
              <a:spLocks noChangeArrowheads="1"/>
            </p:cNvSpPr>
            <p:nvPr/>
          </p:nvSpPr>
          <p:spPr bwMode="auto">
            <a:xfrm>
              <a:off x="3494088" y="5690869"/>
              <a:ext cx="4829175" cy="9259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사회적 상호작용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/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-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피아제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도식을 검증하고 확인하는 수단을 제공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/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-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비고츠키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언어를 습득하고 생각을 문화적으로 교환하는 수단을 제공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grpSp>
          <p:nvGrpSpPr>
            <p:cNvPr id="26655" name="그룹 235"/>
            <p:cNvGrpSpPr>
              <a:grpSpLocks/>
            </p:cNvGrpSpPr>
            <p:nvPr/>
          </p:nvGrpSpPr>
          <p:grpSpPr bwMode="auto">
            <a:xfrm>
              <a:off x="3194050" y="5729288"/>
              <a:ext cx="4495800" cy="323850"/>
              <a:chOff x="3194050" y="5729288"/>
              <a:chExt cx="4495800" cy="323850"/>
            </a:xfrm>
          </p:grpSpPr>
          <p:grpSp>
            <p:nvGrpSpPr>
              <p:cNvPr id="26656" name="Group 147"/>
              <p:cNvGrpSpPr>
                <a:grpSpLocks/>
              </p:cNvGrpSpPr>
              <p:nvPr/>
            </p:nvGrpSpPr>
            <p:grpSpPr bwMode="auto">
              <a:xfrm rot="4976862" flipH="1">
                <a:off x="3187700" y="5735638"/>
                <a:ext cx="323850" cy="311150"/>
                <a:chOff x="1944" y="1111"/>
                <a:chExt cx="204" cy="196"/>
              </a:xfrm>
            </p:grpSpPr>
            <p:pic>
              <p:nvPicPr>
                <p:cNvPr id="26658" name="Picture 148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 flipH="1">
                  <a:off x="1961" y="1124"/>
                  <a:ext cx="174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3" name="Oval 149"/>
                <p:cNvSpPr>
                  <a:spLocks noChangeArrowheads="1"/>
                </p:cNvSpPr>
                <p:nvPr/>
              </p:nvSpPr>
              <p:spPr bwMode="gray">
                <a:xfrm flipH="1">
                  <a:off x="1962" y="1124"/>
                  <a:ext cx="173" cy="1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>
                        <a:gamma/>
                        <a:shade val="46275"/>
                        <a:invGamma/>
                      </a:srgbClr>
                    </a:gs>
                    <a:gs pos="50000">
                      <a:srgbClr val="FFFF00">
                        <a:alpha val="50000"/>
                      </a:srgbClr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latinLnBrk="0" hangingPunct="0">
                    <a:defRPr/>
                  </a:pPr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grpSp>
              <p:nvGrpSpPr>
                <p:cNvPr id="26662" name="Group 150"/>
                <p:cNvGrpSpPr>
                  <a:grpSpLocks/>
                </p:cNvGrpSpPr>
                <p:nvPr/>
              </p:nvGrpSpPr>
              <p:grpSpPr bwMode="auto">
                <a:xfrm rot="1297425" flipV="1">
                  <a:off x="1969" y="1253"/>
                  <a:ext cx="150" cy="36"/>
                  <a:chOff x="2528" y="1060"/>
                  <a:chExt cx="894" cy="236"/>
                </a:xfrm>
              </p:grpSpPr>
              <p:grpSp>
                <p:nvGrpSpPr>
                  <p:cNvPr id="26665" name="Group 151"/>
                  <p:cNvGrpSpPr>
                    <a:grpSpLocks/>
                  </p:cNvGrpSpPr>
                  <p:nvPr/>
                </p:nvGrpSpPr>
                <p:grpSpPr bwMode="auto"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671" name="AutoShape 152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72" name="AutoShape 153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73" name="AutoShape 154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74" name="AutoShape 155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  <p:grpSp>
                <p:nvGrpSpPr>
                  <p:cNvPr id="26666" name="Group 156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667" name="AutoShape 157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68" name="AutoShape 158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69" name="AutoShape 159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70" name="AutoShape 160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</p:grpSp>
            <p:sp>
              <p:nvSpPr>
                <p:cNvPr id="26663" name="Arc 161"/>
                <p:cNvSpPr>
                  <a:spLocks/>
                </p:cNvSpPr>
                <p:nvPr/>
              </p:nvSpPr>
              <p:spPr bwMode="gray">
                <a:xfrm rot="3847716">
                  <a:off x="1948" y="1107"/>
                  <a:ext cx="196" cy="204"/>
                </a:xfrm>
                <a:custGeom>
                  <a:avLst/>
                  <a:gdLst>
                    <a:gd name="T0" fmla="*/ 0 w 43200"/>
                    <a:gd name="T1" fmla="*/ 0 h 43155"/>
                    <a:gd name="T2" fmla="*/ 0 w 43200"/>
                    <a:gd name="T3" fmla="*/ 0 h 43155"/>
                    <a:gd name="T4" fmla="*/ 0 w 43200"/>
                    <a:gd name="T5" fmla="*/ 0 h 43155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155"/>
                    <a:gd name="T11" fmla="*/ 43200 w 43200"/>
                    <a:gd name="T12" fmla="*/ 43155 h 431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155" fill="none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</a:path>
                    <a:path w="43200" h="43155" stroke="0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ysDot"/>
                  <a:round/>
                  <a:headEnd/>
                  <a:tailEnd type="triangle" w="sm" len="sm"/>
                </a:ln>
              </p:spPr>
              <p:txBody>
                <a:bodyPr wrap="none" anchor="ctr"/>
                <a:lstStyle/>
                <a:p>
                  <a:pPr eaLnBrk="0" latinLnBrk="0" hangingPunct="0"/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pic>
              <p:nvPicPr>
                <p:cNvPr id="26664" name="Picture 162" descr="light_shadow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t="23740"/>
                <a:stretch>
                  <a:fillRect/>
                </a:stretch>
              </p:blipFill>
              <p:spPr bwMode="gray">
                <a:xfrm rot="2569845" flipH="1">
                  <a:off x="2015" y="1139"/>
                  <a:ext cx="129" cy="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6657" name="Line 166"/>
              <p:cNvSpPr>
                <a:spLocks noChangeShapeType="1"/>
              </p:cNvSpPr>
              <p:nvPr/>
            </p:nvSpPr>
            <p:spPr bwMode="auto">
              <a:xfrm>
                <a:off x="3433763" y="6029325"/>
                <a:ext cx="4256087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26630" name="그룹 278"/>
          <p:cNvGrpSpPr>
            <a:grpSpLocks/>
          </p:cNvGrpSpPr>
          <p:nvPr/>
        </p:nvGrpSpPr>
        <p:grpSpPr bwMode="auto">
          <a:xfrm>
            <a:off x="1357313" y="5857875"/>
            <a:ext cx="7072312" cy="923925"/>
            <a:chOff x="3143240" y="6121626"/>
            <a:chExt cx="6000779" cy="923326"/>
          </a:xfrm>
        </p:grpSpPr>
        <p:sp>
          <p:nvSpPr>
            <p:cNvPr id="26633" name="Rectangle 73"/>
            <p:cNvSpPr>
              <a:spLocks noChangeArrowheads="1"/>
            </p:cNvSpPr>
            <p:nvPr/>
          </p:nvSpPr>
          <p:spPr bwMode="auto">
            <a:xfrm>
              <a:off x="3443278" y="6121626"/>
              <a:ext cx="5700741" cy="92332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교수에 주는 시사점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/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-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피아제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평형화를 깨뜨리는 경험을 제공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  <a:p>
              <a:pPr eaLnBrk="0" latinLnBrk="0" hangingPunct="0"/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-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비고츠키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: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발판을 제공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상호작용을 안내 </a:t>
              </a:r>
              <a:endParaRPr kumimoji="0" lang="en-US" altLang="ko-KR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grpSp>
          <p:nvGrpSpPr>
            <p:cNvPr id="26634" name="그룹 255"/>
            <p:cNvGrpSpPr>
              <a:grpSpLocks/>
            </p:cNvGrpSpPr>
            <p:nvPr/>
          </p:nvGrpSpPr>
          <p:grpSpPr bwMode="auto">
            <a:xfrm>
              <a:off x="3143240" y="6175595"/>
              <a:ext cx="4495800" cy="323850"/>
              <a:chOff x="3194050" y="5729288"/>
              <a:chExt cx="4495800" cy="323850"/>
            </a:xfrm>
          </p:grpSpPr>
          <p:grpSp>
            <p:nvGrpSpPr>
              <p:cNvPr id="26635" name="Group 147"/>
              <p:cNvGrpSpPr>
                <a:grpSpLocks/>
              </p:cNvGrpSpPr>
              <p:nvPr/>
            </p:nvGrpSpPr>
            <p:grpSpPr bwMode="auto">
              <a:xfrm rot="4976862" flipH="1">
                <a:off x="3187700" y="5735638"/>
                <a:ext cx="323850" cy="311150"/>
                <a:chOff x="1944" y="1111"/>
                <a:chExt cx="204" cy="196"/>
              </a:xfrm>
            </p:grpSpPr>
            <p:pic>
              <p:nvPicPr>
                <p:cNvPr id="26637" name="Picture 148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 flipH="1">
                  <a:off x="1961" y="1124"/>
                  <a:ext cx="174" cy="1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0" name="Oval 149"/>
                <p:cNvSpPr>
                  <a:spLocks noChangeArrowheads="1"/>
                </p:cNvSpPr>
                <p:nvPr/>
              </p:nvSpPr>
              <p:spPr bwMode="gray">
                <a:xfrm flipH="1">
                  <a:off x="1962" y="1124"/>
                  <a:ext cx="173" cy="1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>
                        <a:gamma/>
                        <a:shade val="46275"/>
                        <a:invGamma/>
                      </a:srgbClr>
                    </a:gs>
                    <a:gs pos="50000">
                      <a:srgbClr val="FFFF00">
                        <a:alpha val="50000"/>
                      </a:srgbClr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latinLnBrk="0" hangingPunct="0">
                    <a:defRPr/>
                  </a:pPr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grpSp>
              <p:nvGrpSpPr>
                <p:cNvPr id="26641" name="Group 150"/>
                <p:cNvGrpSpPr>
                  <a:grpSpLocks/>
                </p:cNvGrpSpPr>
                <p:nvPr/>
              </p:nvGrpSpPr>
              <p:grpSpPr bwMode="auto">
                <a:xfrm rot="1297425" flipV="1">
                  <a:off x="1964" y="1253"/>
                  <a:ext cx="149" cy="36"/>
                  <a:chOff x="2526" y="1060"/>
                  <a:chExt cx="896" cy="236"/>
                </a:xfrm>
              </p:grpSpPr>
              <p:grpSp>
                <p:nvGrpSpPr>
                  <p:cNvPr id="26644" name="Group 151"/>
                  <p:cNvGrpSpPr>
                    <a:grpSpLocks/>
                  </p:cNvGrpSpPr>
                  <p:nvPr/>
                </p:nvGrpSpPr>
                <p:grpSpPr bwMode="auto">
                  <a:xfrm>
                    <a:off x="2526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650" name="AutoShape 152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51" name="AutoShape 153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52" name="AutoShape 154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53" name="AutoShape 155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  <p:grpSp>
                <p:nvGrpSpPr>
                  <p:cNvPr id="26645" name="Group 156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6646" name="AutoShape 157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47" name="AutoShape 158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48" name="AutoShape 159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  <p:sp>
                  <p:nvSpPr>
                    <p:cNvPr id="26649" name="AutoShape 160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latinLnBrk="0" hangingPunct="0"/>
                      <a:endParaRPr kumimoji="0" lang="ko-KR" altLang="en-US">
                        <a:latin typeface="휴먼모음T" pitchFamily="18" charset="-127"/>
                        <a:ea typeface="휴먼모음T" pitchFamily="18" charset="-127"/>
                      </a:endParaRPr>
                    </a:p>
                  </p:txBody>
                </p:sp>
              </p:grpSp>
            </p:grpSp>
            <p:sp>
              <p:nvSpPr>
                <p:cNvPr id="26642" name="Arc 161"/>
                <p:cNvSpPr>
                  <a:spLocks/>
                </p:cNvSpPr>
                <p:nvPr/>
              </p:nvSpPr>
              <p:spPr bwMode="gray">
                <a:xfrm rot="3847716">
                  <a:off x="1948" y="1107"/>
                  <a:ext cx="196" cy="204"/>
                </a:xfrm>
                <a:custGeom>
                  <a:avLst/>
                  <a:gdLst>
                    <a:gd name="T0" fmla="*/ 0 w 43200"/>
                    <a:gd name="T1" fmla="*/ 0 h 43155"/>
                    <a:gd name="T2" fmla="*/ 0 w 43200"/>
                    <a:gd name="T3" fmla="*/ 0 h 43155"/>
                    <a:gd name="T4" fmla="*/ 0 w 43200"/>
                    <a:gd name="T5" fmla="*/ 0 h 43155"/>
                    <a:gd name="T6" fmla="*/ 0 60000 65536"/>
                    <a:gd name="T7" fmla="*/ 0 60000 65536"/>
                    <a:gd name="T8" fmla="*/ 0 60000 65536"/>
                    <a:gd name="T9" fmla="*/ 0 w 43200"/>
                    <a:gd name="T10" fmla="*/ 0 h 43155"/>
                    <a:gd name="T11" fmla="*/ 43200 w 43200"/>
                    <a:gd name="T12" fmla="*/ 43155 h 431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200" h="43155" fill="none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</a:path>
                    <a:path w="43200" h="43155" stroke="0" extrusionOk="0">
                      <a:moveTo>
                        <a:pt x="3603" y="33544"/>
                      </a:moveTo>
                      <a:cubicBezTo>
                        <a:pt x="1253" y="30004"/>
                        <a:pt x="0" y="2584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3529" y="0"/>
                        <a:pt x="43200" y="9670"/>
                        <a:pt x="43200" y="21600"/>
                      </a:cubicBezTo>
                      <a:cubicBezTo>
                        <a:pt x="43200" y="32987"/>
                        <a:pt x="34359" y="42418"/>
                        <a:pt x="22995" y="43154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ysDot"/>
                  <a:round/>
                  <a:headEnd/>
                  <a:tailEnd type="triangle" w="sm" len="sm"/>
                </a:ln>
              </p:spPr>
              <p:txBody>
                <a:bodyPr wrap="none" anchor="ctr"/>
                <a:lstStyle/>
                <a:p>
                  <a:pPr eaLnBrk="0" latinLnBrk="0" hangingPunct="0"/>
                  <a:endParaRPr kumimoji="0" lang="ko-KR" altLang="en-US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pic>
              <p:nvPicPr>
                <p:cNvPr id="26643" name="Picture 162" descr="light_shadow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t="23740"/>
                <a:stretch>
                  <a:fillRect/>
                </a:stretch>
              </p:blipFill>
              <p:spPr bwMode="gray">
                <a:xfrm rot="2569845" flipH="1">
                  <a:off x="2015" y="1139"/>
                  <a:ext cx="129" cy="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6636" name="Line 166"/>
              <p:cNvSpPr>
                <a:spLocks noChangeShapeType="1"/>
              </p:cNvSpPr>
              <p:nvPr/>
            </p:nvSpPr>
            <p:spPr bwMode="auto">
              <a:xfrm>
                <a:off x="3433763" y="6029325"/>
                <a:ext cx="4256087" cy="0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26631" name="슬라이드 번호 개체 틀 14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00ECD69-7853-4CBB-B3F2-E8E86EFFBBE0}" type="slidenum">
              <a:rPr lang="en-US" altLang="ko-KR" smtClean="0"/>
              <a:pPr/>
              <a:t>16</a:t>
            </a:fld>
            <a:endParaRPr lang="en-US" altLang="ko-KR" smtClean="0"/>
          </a:p>
        </p:txBody>
      </p:sp>
      <p:sp>
        <p:nvSpPr>
          <p:cNvPr id="144" name="제목 9"/>
          <p:cNvSpPr txBox="1">
            <a:spLocks noGrp="1"/>
          </p:cNvSpPr>
          <p:nvPr>
            <p:ph type="title"/>
          </p:nvPr>
        </p:nvSpPr>
        <p:spPr>
          <a:xfrm>
            <a:off x="193675" y="304800"/>
            <a:ext cx="8707438" cy="609600"/>
          </a:xfrm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4. Piaget</a:t>
            </a:r>
            <a:r>
              <a:rPr lang="ko-KR" altLang="en-US" sz="28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와 </a:t>
            </a:r>
            <a:r>
              <a:rPr lang="en-US" altLang="ko-KR" sz="280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Vygotsky</a:t>
            </a:r>
            <a:r>
              <a:rPr lang="ko-KR" altLang="en-US" sz="28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</a:t>
            </a:r>
            <a:r>
              <a:rPr lang="ko-KR" altLang="en-US" sz="28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비교</a:t>
            </a:r>
            <a:endParaRPr lang="ko-KR" altLang="en-US" sz="28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5"/>
          <p:cNvSpPr txBox="1">
            <a:spLocks noChangeArrowheads="1"/>
          </p:cNvSpPr>
          <p:nvPr/>
        </p:nvSpPr>
        <p:spPr bwMode="auto">
          <a:xfrm>
            <a:off x="2357438" y="5380038"/>
            <a:ext cx="530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latinLnBrk="0" hangingPunct="0">
              <a:buFontTx/>
              <a:buAutoNum type="arabicPeriod"/>
            </a:pPr>
            <a:endParaRPr kumimoji="0" lang="en-US" altLang="ko-KR"/>
          </a:p>
          <a:p>
            <a:pPr marL="342900" indent="-342900" eaLnBrk="0" latinLnBrk="0" hangingPunct="0">
              <a:buFontTx/>
              <a:buAutoNum type="arabicPeriod"/>
            </a:pPr>
            <a:endParaRPr kumimoji="0" lang="en-US" altLang="ko-KR"/>
          </a:p>
          <a:p>
            <a:pPr marL="342900" indent="-342900" eaLnBrk="0" latinLnBrk="0" hangingPunct="0">
              <a:buFontTx/>
              <a:buAutoNum type="arabicPeriod"/>
            </a:pPr>
            <a:endParaRPr kumimoji="0" lang="en-US" altLang="ko-KR"/>
          </a:p>
        </p:txBody>
      </p:sp>
      <p:grpSp>
        <p:nvGrpSpPr>
          <p:cNvPr id="27651" name="그룹 55"/>
          <p:cNvGrpSpPr>
            <a:grpSpLocks/>
          </p:cNvGrpSpPr>
          <p:nvPr/>
        </p:nvGrpSpPr>
        <p:grpSpPr bwMode="auto">
          <a:xfrm>
            <a:off x="357188" y="2357438"/>
            <a:ext cx="3143250" cy="3357562"/>
            <a:chOff x="2507378" y="1218636"/>
            <a:chExt cx="2778845" cy="1528981"/>
          </a:xfrm>
        </p:grpSpPr>
        <p:grpSp>
          <p:nvGrpSpPr>
            <p:cNvPr id="27657" name="Group 92"/>
            <p:cNvGrpSpPr>
              <a:grpSpLocks/>
            </p:cNvGrpSpPr>
            <p:nvPr/>
          </p:nvGrpSpPr>
          <p:grpSpPr bwMode="auto">
            <a:xfrm>
              <a:off x="2507378" y="1218636"/>
              <a:ext cx="2778845" cy="1528981"/>
              <a:chOff x="336" y="1536"/>
              <a:chExt cx="1392" cy="720"/>
            </a:xfrm>
          </p:grpSpPr>
          <p:sp>
            <p:nvSpPr>
              <p:cNvPr id="41" name="AutoShape 93"/>
              <p:cNvSpPr>
                <a:spLocks noChangeArrowheads="1"/>
              </p:cNvSpPr>
              <p:nvPr/>
            </p:nvSpPr>
            <p:spPr bwMode="gray">
              <a:xfrm>
                <a:off x="336" y="1536"/>
                <a:ext cx="1392" cy="720"/>
              </a:xfrm>
              <a:prstGeom prst="roundRect">
                <a:avLst>
                  <a:gd name="adj" fmla="val 16667"/>
                </a:avLst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2" name="Rectangle 94"/>
              <p:cNvSpPr>
                <a:spLocks noChangeArrowheads="1"/>
              </p:cNvSpPr>
              <p:nvPr/>
            </p:nvSpPr>
            <p:spPr bwMode="gray">
              <a:xfrm>
                <a:off x="336" y="1536"/>
                <a:ext cx="258" cy="336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7658" name="Group 95"/>
            <p:cNvGrpSpPr>
              <a:grpSpLocks/>
            </p:cNvGrpSpPr>
            <p:nvPr/>
          </p:nvGrpSpPr>
          <p:grpSpPr bwMode="auto">
            <a:xfrm>
              <a:off x="2571736" y="1256895"/>
              <a:ext cx="2651559" cy="1465546"/>
              <a:chOff x="2190" y="1329"/>
              <a:chExt cx="1392" cy="759"/>
            </a:xfrm>
          </p:grpSpPr>
          <p:sp>
            <p:nvSpPr>
              <p:cNvPr id="39" name="AutoShape 96"/>
              <p:cNvSpPr>
                <a:spLocks noChangeArrowheads="1"/>
              </p:cNvSpPr>
              <p:nvPr/>
            </p:nvSpPr>
            <p:spPr bwMode="gray">
              <a:xfrm>
                <a:off x="2190" y="1329"/>
                <a:ext cx="1392" cy="75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Rectangle 97"/>
              <p:cNvSpPr>
                <a:spLocks noChangeArrowheads="1"/>
              </p:cNvSpPr>
              <p:nvPr/>
            </p:nvSpPr>
            <p:spPr bwMode="gray">
              <a:xfrm>
                <a:off x="2190" y="1329"/>
                <a:ext cx="258" cy="35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8" name="Line 98"/>
            <p:cNvSpPr>
              <a:spLocks noChangeShapeType="1"/>
            </p:cNvSpPr>
            <p:nvPr/>
          </p:nvSpPr>
          <p:spPr bwMode="gray">
            <a:xfrm>
              <a:off x="2696844" y="1576482"/>
              <a:ext cx="2378860" cy="0"/>
            </a:xfrm>
            <a:prstGeom prst="line">
              <a:avLst/>
            </a:prstGeom>
            <a:noFill/>
            <a:ln w="12700">
              <a:solidFill>
                <a:schemeClr val="accent4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4" name="직사각형 43"/>
          <p:cNvSpPr/>
          <p:nvPr/>
        </p:nvSpPr>
        <p:spPr>
          <a:xfrm>
            <a:off x="571472" y="3954515"/>
            <a:ext cx="2571768" cy="451406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ko-KR" altLang="en-US" sz="3200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휴먼엑스포" pitchFamily="18" charset="-127"/>
                <a:ea typeface="휴먼엑스포" pitchFamily="18" charset="-127"/>
              </a:rPr>
              <a:t>언어 발달</a:t>
            </a:r>
            <a:endParaRPr lang="ko-KR" altLang="en-US" sz="3200" cap="all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srgbClr val="000000"/>
              </a:solidFill>
              <a:effectLst>
                <a:reflection blurRad="12700" stA="28000" endPos="45000" dist="1000" dir="5400000" sy="-100000" algn="bl" rotWithShape="0"/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7653" name="Rectangle 71"/>
          <p:cNvSpPr>
            <a:spLocks noChangeArrowheads="1"/>
          </p:cNvSpPr>
          <p:nvPr/>
        </p:nvSpPr>
        <p:spPr bwMode="auto">
          <a:xfrm>
            <a:off x="4359275" y="2466975"/>
            <a:ext cx="3070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kumimoji="0" lang="ko-KR" altLang="en-US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개요</a:t>
            </a:r>
            <a:endParaRPr kumimoji="0" lang="en-US" altLang="ko-KR" sz="240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7654" name="Rectangle 71"/>
          <p:cNvSpPr>
            <a:spLocks noChangeArrowheads="1"/>
          </p:cNvSpPr>
          <p:nvPr/>
        </p:nvSpPr>
        <p:spPr bwMode="auto">
          <a:xfrm>
            <a:off x="4362450" y="3448050"/>
            <a:ext cx="4995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/>
            <a:r>
              <a:rPr kumimoji="0" lang="en-US" altLang="ko-KR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kumimoji="0" lang="ko-KR" altLang="en-US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언어습득 이론</a:t>
            </a:r>
            <a:endParaRPr kumimoji="0" lang="ko-KR" altLang="en-US" sz="240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7655" name="Rectangle 71"/>
          <p:cNvSpPr>
            <a:spLocks noChangeArrowheads="1"/>
          </p:cNvSpPr>
          <p:nvPr/>
        </p:nvSpPr>
        <p:spPr bwMode="auto">
          <a:xfrm>
            <a:off x="4362450" y="4429125"/>
            <a:ext cx="47815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</a:pPr>
            <a:r>
              <a:rPr kumimoji="0" lang="en-US" altLang="ko-KR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kumimoji="0" lang="ko-KR" altLang="en-US" sz="24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언어습득 단계</a:t>
            </a:r>
            <a:endParaRPr kumimoji="0" lang="ko-KR" altLang="en-US" sz="240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7656" name="슬라이드 번호 개체 틀 1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120C79C-7755-4D69-A57B-EFC48958267B}" type="slidenum">
              <a:rPr lang="en-US" altLang="ko-KR" smtClean="0"/>
              <a:pPr/>
              <a:t>17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552575"/>
            <a:ext cx="8191500" cy="4876800"/>
          </a:xfrm>
        </p:spPr>
        <p:txBody>
          <a:bodyPr/>
          <a:lstStyle/>
          <a:p>
            <a:pPr>
              <a:tabLst>
                <a:tab pos="2244725" algn="l"/>
              </a:tabLst>
            </a:pPr>
            <a:r>
              <a:rPr lang="ko-KR" altLang="en-US" smtClean="0">
                <a:ea typeface="굴림" charset="-127"/>
              </a:rPr>
              <a:t> 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언어발달의 중요성</a:t>
            </a:r>
          </a:p>
          <a:p>
            <a:pPr>
              <a:tabLst>
                <a:tab pos="2244725" algn="l"/>
              </a:tabLst>
            </a:pPr>
            <a:endParaRPr lang="ko-KR" altLang="en-US" smtClean="0">
              <a:latin typeface="휴먼모음T" pitchFamily="18" charset="-127"/>
              <a:ea typeface="휴먼모음T" pitchFamily="18" charset="-127"/>
            </a:endParaRPr>
          </a:p>
          <a:p>
            <a:pPr lvl="1">
              <a:tabLst>
                <a:tab pos="2244725" algn="l"/>
              </a:tabLst>
            </a:pP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언어는 인지발달의 촉매제</a:t>
            </a:r>
          </a:p>
          <a:p>
            <a:pPr lvl="2">
              <a:buFont typeface="Wingdings" pitchFamily="2" charset="2"/>
              <a:buNone/>
              <a:tabLst>
                <a:tab pos="2244725" algn="l"/>
              </a:tabLst>
            </a:pP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 (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또래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성인들과 언어를 매개로 상호작용하며 아동은 세계에 대해 점점 더 복잡한 개념을 구성해 감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lvl="2">
              <a:buFont typeface="Wingdings" pitchFamily="2" charset="2"/>
              <a:buNone/>
              <a:tabLst>
                <a:tab pos="2244725" algn="l"/>
              </a:tabLst>
            </a:pPr>
            <a:endParaRPr lang="en-US" altLang="ko-KR" sz="900" smtClean="0">
              <a:latin typeface="휴먼모음T" pitchFamily="18" charset="-127"/>
              <a:ea typeface="휴먼모음T" pitchFamily="18" charset="-127"/>
            </a:endParaRPr>
          </a:p>
          <a:p>
            <a:pPr lvl="1">
              <a:tabLst>
                <a:tab pos="2244725" algn="l"/>
              </a:tabLst>
            </a:pP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언어발달은 일반적인 학습을 촉진시키며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읽기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쓰기 학습과 밀접하게 연관되어 있음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. 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언어가 발달함에 따라 추상적 개념 학습능력 또한 발달함</a:t>
            </a:r>
          </a:p>
          <a:p>
            <a:pPr lvl="1">
              <a:tabLst>
                <a:tab pos="2244725" algn="l"/>
              </a:tabLst>
            </a:pPr>
            <a:endParaRPr lang="ko-KR" altLang="en-US" sz="900" smtClean="0">
              <a:latin typeface="휴먼모음T" pitchFamily="18" charset="-127"/>
              <a:ea typeface="휴먼모음T" pitchFamily="18" charset="-127"/>
            </a:endParaRPr>
          </a:p>
          <a:p>
            <a:pPr lvl="1">
              <a:tabLst>
                <a:tab pos="2244725" algn="l"/>
              </a:tabLst>
            </a:pP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언어발달은 사회적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개인적 발달을 위한 수단이 됨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(3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장에서 다룸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lvl="2">
              <a:buFont typeface="Wingdings" pitchFamily="2" charset="2"/>
              <a:buNone/>
              <a:tabLst>
                <a:tab pos="2244725" algn="l"/>
              </a:tabLst>
            </a:pPr>
            <a:r>
              <a:rPr lang="en-US" altLang="ko-KR" smtClean="0">
                <a:ea typeface="굴림" charset="-127"/>
              </a:rPr>
              <a:t> </a:t>
            </a:r>
            <a:endParaRPr lang="ko-KR" altLang="en-US" smtClean="0">
              <a:ea typeface="굴림" charset="-127"/>
            </a:endParaRPr>
          </a:p>
          <a:p>
            <a:pPr lvl="1">
              <a:buFont typeface="Wingdings" pitchFamily="2" charset="2"/>
              <a:buNone/>
              <a:tabLst>
                <a:tab pos="2244725" algn="l"/>
              </a:tabLst>
            </a:pPr>
            <a:endParaRPr lang="ko-KR" altLang="en-US" smtClean="0">
              <a:ea typeface="굴림" charset="-127"/>
            </a:endParaRPr>
          </a:p>
          <a:p>
            <a:pPr>
              <a:buFont typeface="Wingdings" pitchFamily="2" charset="2"/>
              <a:buNone/>
              <a:tabLst>
                <a:tab pos="2244725" algn="l"/>
              </a:tabLst>
            </a:pPr>
            <a:endParaRPr lang="en-US" altLang="ko-KR" smtClean="0">
              <a:ea typeface="굴림" charset="-127"/>
            </a:endParaRPr>
          </a:p>
          <a:p>
            <a:pPr>
              <a:buFont typeface="Wingdings" pitchFamily="2" charset="2"/>
              <a:buNone/>
              <a:tabLst>
                <a:tab pos="2244725" algn="l"/>
              </a:tabLst>
            </a:pPr>
            <a:endParaRPr lang="ko-KR" altLang="en-US" smtClean="0">
              <a:ea typeface="굴림" charset="-127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412163" cy="609600"/>
          </a:xfrm>
          <a:noFill/>
        </p:spPr>
        <p:txBody>
          <a:bodyPr/>
          <a:lstStyle/>
          <a:p>
            <a:r>
              <a:rPr lang="en-US" altLang="ko-KR" smtClean="0">
                <a:ea typeface="굴림" charset="-127"/>
              </a:rPr>
              <a:t>1. </a:t>
            </a:r>
            <a:r>
              <a:rPr lang="ko-KR" altLang="en-US" smtClean="0">
                <a:ea typeface="굴림" charset="-127"/>
              </a:rPr>
              <a:t>개요</a:t>
            </a:r>
            <a:endParaRPr lang="en-US" altLang="ko-KR" smtClean="0"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624013"/>
            <a:ext cx="8191500" cy="4876800"/>
          </a:xfrm>
        </p:spPr>
        <p:txBody>
          <a:bodyPr/>
          <a:lstStyle/>
          <a:p>
            <a:pPr lvl="1"/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행동주의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(Behaviorism)</a:t>
            </a:r>
          </a:p>
          <a:p>
            <a:pPr lvl="2"/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아동의 말을 성인이 강화하는 과정을 통해 언어가 발달한다고 설명</a:t>
            </a:r>
          </a:p>
          <a:p>
            <a:pPr lvl="2">
              <a:buFont typeface="Wingdings" pitchFamily="2" charset="2"/>
              <a:buNone/>
            </a:pPr>
            <a:endParaRPr lang="en-US" altLang="ko-KR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buFont typeface="Wingdings" pitchFamily="2" charset="2"/>
              <a:buNone/>
            </a:pPr>
            <a:endParaRPr lang="en-US" altLang="ko-KR" smtClean="0">
              <a:latin typeface="휴먼모음T" pitchFamily="18" charset="-127"/>
              <a:ea typeface="휴먼모음T" pitchFamily="18" charset="-127"/>
            </a:endParaRPr>
          </a:p>
          <a:p>
            <a:pPr lvl="1"/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사회인지이론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(Social cognitive theory)</a:t>
            </a:r>
          </a:p>
          <a:p>
            <a:pPr lvl="2"/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언어학습과 발달에 있어 모델링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아동의 모방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성인의 강화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피드백의 역할 강조</a:t>
            </a:r>
          </a:p>
          <a:p>
            <a:pPr lvl="2">
              <a:buFontTx/>
              <a:buNone/>
            </a:pPr>
            <a:endParaRPr lang="ko-KR" altLang="en-US" smtClean="0">
              <a:ea typeface="굴림" charset="-127"/>
            </a:endParaRPr>
          </a:p>
          <a:p>
            <a:pPr lvl="2">
              <a:buFont typeface="Wingdings" pitchFamily="2" charset="2"/>
              <a:buNone/>
            </a:pPr>
            <a:r>
              <a:rPr lang="en-US" altLang="ko-KR" smtClean="0">
                <a:ea typeface="굴림" charset="-127"/>
              </a:rPr>
              <a:t>(6</a:t>
            </a:r>
            <a:r>
              <a:rPr lang="ko-KR" altLang="en-US" smtClean="0">
                <a:ea typeface="굴림" charset="-127"/>
              </a:rPr>
              <a:t>장에서 행동주의</a:t>
            </a:r>
            <a:r>
              <a:rPr lang="en-US" altLang="ko-KR" smtClean="0">
                <a:ea typeface="굴림" charset="-127"/>
              </a:rPr>
              <a:t>, </a:t>
            </a:r>
            <a:r>
              <a:rPr lang="ko-KR" altLang="en-US" smtClean="0">
                <a:ea typeface="굴림" charset="-127"/>
              </a:rPr>
              <a:t>사회인지이론 다룸</a:t>
            </a:r>
            <a:r>
              <a:rPr lang="en-US" altLang="ko-KR" smtClean="0">
                <a:ea typeface="굴림" charset="-127"/>
              </a:rPr>
              <a:t>)</a:t>
            </a:r>
          </a:p>
          <a:p>
            <a:pPr>
              <a:buFont typeface="Wingdings" pitchFamily="2" charset="2"/>
              <a:buNone/>
            </a:pPr>
            <a:endParaRPr lang="ko-KR" altLang="en-US" smtClean="0">
              <a:ea typeface="굴림" charset="-127"/>
            </a:endParaRP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2. </a:t>
            </a:r>
            <a:r>
              <a:rPr lang="ko-KR" altLang="en-US" smtClean="0">
                <a:ea typeface="굴림" charset="-127"/>
              </a:rPr>
              <a:t>언어 습득 이론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467543" y="568091"/>
            <a:ext cx="45336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Piaget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인지발달이론</a:t>
            </a:r>
          </a:p>
        </p:txBody>
      </p:sp>
      <p:grpSp>
        <p:nvGrpSpPr>
          <p:cNvPr id="12291" name="그룹 114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6" y="1324261"/>
            <a:chExt cx="8429623" cy="463264"/>
          </a:xfrm>
        </p:grpSpPr>
        <p:grpSp>
          <p:nvGrpSpPr>
            <p:cNvPr id="12320" name="그룹 48"/>
            <p:cNvGrpSpPr>
              <a:grpSpLocks/>
            </p:cNvGrpSpPr>
            <p:nvPr/>
          </p:nvGrpSpPr>
          <p:grpSpPr bwMode="auto">
            <a:xfrm>
              <a:off x="642936" y="1385888"/>
              <a:ext cx="8429623" cy="401637"/>
              <a:chOff x="642910" y="1385816"/>
              <a:chExt cx="8429652" cy="401659"/>
            </a:xfrm>
          </p:grpSpPr>
          <p:sp>
            <p:nvSpPr>
              <p:cNvPr id="12327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2898560" cy="400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Piaget</a:t>
                </a:r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이론의 기본견해</a:t>
                </a:r>
              </a:p>
            </p:txBody>
          </p:sp>
          <p:cxnSp>
            <p:nvCxnSpPr>
              <p:cNvPr id="12328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12321" name="그룹 49"/>
            <p:cNvGrpSpPr>
              <a:grpSpLocks/>
            </p:cNvGrpSpPr>
            <p:nvPr/>
          </p:nvGrpSpPr>
          <p:grpSpPr bwMode="auto">
            <a:xfrm>
              <a:off x="671513" y="1395413"/>
              <a:ext cx="328612" cy="319087"/>
              <a:chOff x="7315200" y="1295400"/>
              <a:chExt cx="657225" cy="638175"/>
            </a:xfrm>
          </p:grpSpPr>
          <p:sp>
            <p:nvSpPr>
              <p:cNvPr id="120" name="AutoShape 4"/>
              <p:cNvSpPr>
                <a:spLocks noChangeArrowheads="1"/>
              </p:cNvSpPr>
              <p:nvPr/>
            </p:nvSpPr>
            <p:spPr bwMode="auto">
              <a:xfrm>
                <a:off x="7315196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1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2322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1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123" name="Picture 5" descr="233"/>
          <p:cNvPicPr>
            <a:picLocks noChangeAspect="1" noChangeArrowheads="1"/>
          </p:cNvPicPr>
          <p:nvPr/>
        </p:nvPicPr>
        <p:blipFill>
          <a:blip r:embed="rId2"/>
          <a:srcRect r="24310"/>
          <a:stretch>
            <a:fillRect/>
          </a:stretch>
        </p:blipFill>
        <p:spPr bwMode="auto">
          <a:xfrm>
            <a:off x="285750" y="2058988"/>
            <a:ext cx="8501063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12293" name="그룹 65"/>
          <p:cNvGrpSpPr>
            <a:grpSpLocks/>
          </p:cNvGrpSpPr>
          <p:nvPr/>
        </p:nvGrpSpPr>
        <p:grpSpPr bwMode="auto">
          <a:xfrm>
            <a:off x="857250" y="2214563"/>
            <a:ext cx="5826125" cy="377825"/>
            <a:chOff x="857250" y="2109767"/>
            <a:chExt cx="5825634" cy="377797"/>
          </a:xfrm>
        </p:grpSpPr>
        <p:grpSp>
          <p:nvGrpSpPr>
            <p:cNvPr id="12316" name="그룹 34"/>
            <p:cNvGrpSpPr>
              <a:grpSpLocks/>
            </p:cNvGrpSpPr>
            <p:nvPr/>
          </p:nvGrpSpPr>
          <p:grpSpPr bwMode="auto">
            <a:xfrm>
              <a:off x="857250" y="2109767"/>
              <a:ext cx="349250" cy="363569"/>
              <a:chOff x="936602" y="2557031"/>
              <a:chExt cx="349250" cy="363963"/>
            </a:xfrm>
          </p:grpSpPr>
          <p:pic>
            <p:nvPicPr>
              <p:cNvPr id="127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19" name="TextBox 36"/>
              <p:cNvSpPr txBox="1">
                <a:spLocks noChangeArrowheads="1"/>
              </p:cNvSpPr>
              <p:nvPr/>
            </p:nvSpPr>
            <p:spPr bwMode="auto">
              <a:xfrm>
                <a:off x="963449" y="2557031"/>
                <a:ext cx="304892" cy="338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1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2317" name="직사각형 154"/>
            <p:cNvSpPr>
              <a:spLocks noChangeArrowheads="1"/>
            </p:cNvSpPr>
            <p:nvPr/>
          </p:nvSpPr>
          <p:spPr bwMode="auto">
            <a:xfrm>
              <a:off x="1214386" y="2118259"/>
              <a:ext cx="5468498" cy="369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지능은 환경에 적응하는 능력으로 가변적이다</a:t>
              </a:r>
              <a:r>
                <a: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2294" name="그룹 65"/>
          <p:cNvGrpSpPr>
            <a:grpSpLocks/>
          </p:cNvGrpSpPr>
          <p:nvPr/>
        </p:nvGrpSpPr>
        <p:grpSpPr bwMode="auto">
          <a:xfrm>
            <a:off x="857250" y="3013075"/>
            <a:ext cx="7072313" cy="377825"/>
            <a:chOff x="857250" y="2109767"/>
            <a:chExt cx="7071768" cy="377338"/>
          </a:xfrm>
        </p:grpSpPr>
        <p:grpSp>
          <p:nvGrpSpPr>
            <p:cNvPr id="12312" name="그룹 34"/>
            <p:cNvGrpSpPr>
              <a:grpSpLocks/>
            </p:cNvGrpSpPr>
            <p:nvPr/>
          </p:nvGrpSpPr>
          <p:grpSpPr bwMode="auto">
            <a:xfrm>
              <a:off x="857250" y="2109767"/>
              <a:ext cx="349250" cy="363569"/>
              <a:chOff x="936602" y="2557031"/>
              <a:chExt cx="349250" cy="363963"/>
            </a:xfrm>
          </p:grpSpPr>
          <p:pic>
            <p:nvPicPr>
              <p:cNvPr id="132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15" name="TextBox 36"/>
              <p:cNvSpPr txBox="1">
                <a:spLocks noChangeArrowheads="1"/>
              </p:cNvSpPr>
              <p:nvPr/>
            </p:nvSpPr>
            <p:spPr bwMode="auto">
              <a:xfrm>
                <a:off x="963449" y="2557031"/>
                <a:ext cx="304892" cy="338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2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2313" name="직사각형 159"/>
            <p:cNvSpPr>
              <a:spLocks noChangeArrowheads="1"/>
            </p:cNvSpPr>
            <p:nvPr/>
          </p:nvSpPr>
          <p:spPr bwMode="auto">
            <a:xfrm>
              <a:off x="1214386" y="2118260"/>
              <a:ext cx="6714632" cy="368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아동의 사고는 성인의 사고와 질적으로 다르다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2295" name="그룹 65"/>
          <p:cNvGrpSpPr>
            <a:grpSpLocks/>
          </p:cNvGrpSpPr>
          <p:nvPr/>
        </p:nvGrpSpPr>
        <p:grpSpPr bwMode="auto">
          <a:xfrm>
            <a:off x="857250" y="3811588"/>
            <a:ext cx="7786688" cy="377825"/>
            <a:chOff x="857250" y="2109767"/>
            <a:chExt cx="7786060" cy="377794"/>
          </a:xfrm>
        </p:grpSpPr>
        <p:grpSp>
          <p:nvGrpSpPr>
            <p:cNvPr id="12308" name="그룹 34"/>
            <p:cNvGrpSpPr>
              <a:grpSpLocks/>
            </p:cNvGrpSpPr>
            <p:nvPr/>
          </p:nvGrpSpPr>
          <p:grpSpPr bwMode="auto">
            <a:xfrm>
              <a:off x="857250" y="2109767"/>
              <a:ext cx="349250" cy="363569"/>
              <a:chOff x="936602" y="2557031"/>
              <a:chExt cx="349250" cy="363963"/>
            </a:xfrm>
          </p:grpSpPr>
          <p:pic>
            <p:nvPicPr>
              <p:cNvPr id="137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11" name="TextBox 36"/>
              <p:cNvSpPr txBox="1">
                <a:spLocks noChangeArrowheads="1"/>
              </p:cNvSpPr>
              <p:nvPr/>
            </p:nvSpPr>
            <p:spPr bwMode="auto">
              <a:xfrm>
                <a:off x="963449" y="2557031"/>
                <a:ext cx="304892" cy="338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3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2309" name="직사각형 164"/>
            <p:cNvSpPr>
              <a:spLocks noChangeArrowheads="1"/>
            </p:cNvSpPr>
            <p:nvPr/>
          </p:nvSpPr>
          <p:spPr bwMode="auto">
            <a:xfrm>
              <a:off x="1214386" y="2118257"/>
              <a:ext cx="7428924" cy="369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아동은 환경과 상호작용을 통해서 인지구조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지식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)</a:t>
              </a:r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를 능동적으로 구성한다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2296" name="그룹 65"/>
          <p:cNvGrpSpPr>
            <a:grpSpLocks/>
          </p:cNvGrpSpPr>
          <p:nvPr/>
        </p:nvGrpSpPr>
        <p:grpSpPr bwMode="auto">
          <a:xfrm>
            <a:off x="857250" y="4610100"/>
            <a:ext cx="7858125" cy="377825"/>
            <a:chOff x="857250" y="2109767"/>
            <a:chExt cx="7857548" cy="378233"/>
          </a:xfrm>
        </p:grpSpPr>
        <p:grpSp>
          <p:nvGrpSpPr>
            <p:cNvPr id="12304" name="그룹 34"/>
            <p:cNvGrpSpPr>
              <a:grpSpLocks/>
            </p:cNvGrpSpPr>
            <p:nvPr/>
          </p:nvGrpSpPr>
          <p:grpSpPr bwMode="auto">
            <a:xfrm>
              <a:off x="857250" y="2109767"/>
              <a:ext cx="349250" cy="363569"/>
              <a:chOff x="936602" y="2557031"/>
              <a:chExt cx="349250" cy="363963"/>
            </a:xfrm>
          </p:grpSpPr>
          <p:pic>
            <p:nvPicPr>
              <p:cNvPr id="142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07" name="TextBox 36"/>
              <p:cNvSpPr txBox="1">
                <a:spLocks noChangeArrowheads="1"/>
              </p:cNvSpPr>
              <p:nvPr/>
            </p:nvSpPr>
            <p:spPr bwMode="auto">
              <a:xfrm>
                <a:off x="963449" y="2557031"/>
                <a:ext cx="304892" cy="338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4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2305" name="직사각형 169"/>
            <p:cNvSpPr>
              <a:spLocks noChangeArrowheads="1"/>
            </p:cNvSpPr>
            <p:nvPr/>
          </p:nvSpPr>
          <p:spPr bwMode="auto">
            <a:xfrm>
              <a:off x="1214386" y="2118259"/>
              <a:ext cx="7500412" cy="369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개체와 물리적 및 사회적 환경의 상호작용은 인지발달에 큰 영향을 미친다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2297" name="그룹 65"/>
          <p:cNvGrpSpPr>
            <a:grpSpLocks/>
          </p:cNvGrpSpPr>
          <p:nvPr/>
        </p:nvGrpSpPr>
        <p:grpSpPr bwMode="auto">
          <a:xfrm>
            <a:off x="857250" y="5408613"/>
            <a:ext cx="5826125" cy="377825"/>
            <a:chOff x="857250" y="2109767"/>
            <a:chExt cx="5825634" cy="377797"/>
          </a:xfrm>
        </p:grpSpPr>
        <p:grpSp>
          <p:nvGrpSpPr>
            <p:cNvPr id="12300" name="그룹 34"/>
            <p:cNvGrpSpPr>
              <a:grpSpLocks/>
            </p:cNvGrpSpPr>
            <p:nvPr/>
          </p:nvGrpSpPr>
          <p:grpSpPr bwMode="auto">
            <a:xfrm>
              <a:off x="857250" y="2109767"/>
              <a:ext cx="349250" cy="363569"/>
              <a:chOff x="936602" y="2557031"/>
              <a:chExt cx="349250" cy="363963"/>
            </a:xfrm>
          </p:grpSpPr>
          <p:pic>
            <p:nvPicPr>
              <p:cNvPr id="147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303" name="TextBox 36"/>
              <p:cNvSpPr txBox="1">
                <a:spLocks noChangeArrowheads="1"/>
              </p:cNvSpPr>
              <p:nvPr/>
            </p:nvSpPr>
            <p:spPr bwMode="auto">
              <a:xfrm>
                <a:off x="963449" y="2557031"/>
                <a:ext cx="304892" cy="338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5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2301" name="직사각형 174"/>
            <p:cNvSpPr>
              <a:spLocks noChangeArrowheads="1"/>
            </p:cNvSpPr>
            <p:nvPr/>
          </p:nvSpPr>
          <p:spPr bwMode="auto">
            <a:xfrm>
              <a:off x="1214386" y="2118259"/>
              <a:ext cx="5468498" cy="369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/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인지발달에는 신경계의 성숙이 선행되어야 한다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38491" t="41164" r="45074" b="35036"/>
          <a:stretch>
            <a:fillRect/>
          </a:stretch>
        </p:blipFill>
        <p:spPr bwMode="auto">
          <a:xfrm>
            <a:off x="7144752" y="1785926"/>
            <a:ext cx="1927842" cy="19845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9" name="슬라이드 번호 개체 틀 3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6A427E2-C799-4AE3-901E-EF9970A4855D}" type="slidenum">
              <a:rPr lang="en-US" altLang="ko-KR" smtClean="0"/>
              <a:pPr/>
              <a:t>2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2. </a:t>
            </a:r>
            <a:r>
              <a:rPr lang="ko-KR" altLang="en-US" smtClean="0">
                <a:ea typeface="굴림" charset="-127"/>
              </a:rPr>
              <a:t>언어 습득 이론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19250"/>
            <a:ext cx="9144000" cy="49530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생득이론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(Nativist theory) </a:t>
            </a:r>
          </a:p>
          <a:p>
            <a:pPr lvl="1">
              <a:lnSpc>
                <a:spcPct val="90000"/>
              </a:lnSpc>
            </a:pPr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lnSpc>
                <a:spcPct val="90000"/>
              </a:lnSpc>
            </a:pP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Noam Chomsky(1928~ )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미국의 언어학자</a:t>
            </a:r>
          </a:p>
          <a:p>
            <a:pPr lvl="2">
              <a:lnSpc>
                <a:spcPct val="90000"/>
              </a:lnSpc>
            </a:pPr>
            <a:endParaRPr lang="ko-KR" altLang="en-US" sz="9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lnSpc>
                <a:spcPct val="90000"/>
              </a:lnSpc>
            </a:pP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모든 인간이 유전적으로 언어를 배우도록 되어 있으며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언어에 대한 노출이 이러한 발달을 유발한다고 주장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선천적 성향 강조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lnSpc>
                <a:spcPct val="90000"/>
              </a:lnSpc>
            </a:pPr>
            <a:endParaRPr lang="ko-KR" altLang="en-US" sz="20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lnSpc>
                <a:spcPct val="90000"/>
              </a:lnSpc>
            </a:pP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생득이론을 뒷받침하는 증거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: 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ko-KR" altLang="en-US" sz="1800" smtClean="0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en-US" altLang="ko-KR" sz="1800" smtClean="0">
                <a:latin typeface="휴먼모음T" pitchFamily="18" charset="-127"/>
                <a:ea typeface="휴먼모음T" pitchFamily="18" charset="-127"/>
              </a:rPr>
              <a:t>- </a:t>
            </a:r>
            <a:r>
              <a:rPr lang="ko-KR" altLang="en-US" sz="1800" smtClean="0">
                <a:latin typeface="휴먼모음T" pitchFamily="18" charset="-127"/>
                <a:ea typeface="휴먼모음T" pitchFamily="18" charset="-127"/>
              </a:rPr>
              <a:t>모든 언어는 언어의 보편적 특성</a:t>
            </a:r>
            <a:r>
              <a:rPr lang="en-US" altLang="ko-KR" sz="1800" smtClean="0">
                <a:latin typeface="휴먼모음T" pitchFamily="18" charset="-127"/>
                <a:ea typeface="휴먼모음T" pitchFamily="18" charset="-127"/>
              </a:rPr>
              <a:t>(language universals)</a:t>
            </a:r>
            <a:r>
              <a:rPr lang="ko-KR" altLang="en-US" sz="1800" smtClean="0">
                <a:latin typeface="휴먼모음T" pitchFamily="18" charset="-127"/>
                <a:ea typeface="휴먼모음T" pitchFamily="18" charset="-127"/>
              </a:rPr>
              <a:t>이라 불리는 기본적</a:t>
            </a:r>
            <a:endParaRPr lang="en-US" altLang="ko-KR" sz="18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n-US" altLang="ko-KR" sz="1800" smtClean="0">
                <a:latin typeface="휴먼모음T" pitchFamily="18" charset="-127"/>
                <a:ea typeface="휴먼모음T" pitchFamily="18" charset="-127"/>
              </a:rPr>
              <a:t>      </a:t>
            </a:r>
            <a:r>
              <a:rPr lang="ko-KR" altLang="en-US" sz="1800" smtClean="0">
                <a:latin typeface="휴먼모음T" pitchFamily="18" charset="-127"/>
                <a:ea typeface="휴먼모음T" pitchFamily="18" charset="-127"/>
              </a:rPr>
              <a:t>구조 공유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ko-KR" altLang="en-US" sz="1800" smtClean="0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en-US" altLang="ko-KR" sz="1800" smtClean="0">
                <a:latin typeface="휴먼모음T" pitchFamily="18" charset="-127"/>
                <a:ea typeface="휴먼모음T" pitchFamily="18" charset="-127"/>
              </a:rPr>
              <a:t>- </a:t>
            </a:r>
            <a:r>
              <a:rPr lang="ko-KR" altLang="en-US" sz="1800" smtClean="0">
                <a:latin typeface="휴먼모음T" pitchFamily="18" charset="-127"/>
                <a:ea typeface="휴먼모음T" pitchFamily="18" charset="-127"/>
              </a:rPr>
              <a:t>다양한 문화권의 아동이라도 같은 연령대에 유사한 언어발달 특징과 단계를 보임</a:t>
            </a:r>
            <a:endParaRPr lang="en-US" altLang="ko-KR" sz="18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ko-KR" altLang="en-US" sz="18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lnSpc>
                <a:spcPct val="90000"/>
              </a:lnSpc>
            </a:pP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언어습득장치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(LAD):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아동이 언어를 지배하는 규칙을 이해하고 사용하는 것을 가능하게 하는 언어처리 기술의 유전적 집합장치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(Chomsky, 1972)</a:t>
            </a:r>
            <a:endParaRPr lang="en-US" altLang="ko-KR" sz="1600" smtClean="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ko-KR" altLang="en-US" sz="1800" smtClean="0">
                <a:latin typeface="휴먼모음T" pitchFamily="18" charset="-127"/>
                <a:ea typeface="휴먼모음T" pitchFamily="18" charset="-127"/>
              </a:rPr>
              <a:t>           </a:t>
            </a:r>
            <a:r>
              <a:rPr lang="en-US" altLang="ko-KR" sz="1800" smtClean="0">
                <a:latin typeface="휴먼모음T" pitchFamily="18" charset="-127"/>
                <a:ea typeface="휴먼모음T" pitchFamily="18" charset="-127"/>
              </a:rPr>
              <a:t>- </a:t>
            </a:r>
            <a:r>
              <a:rPr lang="ko-KR" altLang="en-US" sz="1800" smtClean="0">
                <a:latin typeface="휴먼모음T" pitchFamily="18" charset="-127"/>
                <a:ea typeface="휴먼모음T" pitchFamily="18" charset="-127"/>
              </a:rPr>
              <a:t>전에 한번도 들어본 적이 없는 문장을 구성 </a:t>
            </a:r>
            <a:endParaRPr lang="en-US" altLang="ko-KR" sz="1800" smtClean="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ko-KR" altLang="en-US" sz="1800" smtClean="0">
              <a:ea typeface="굴림" charset="-127"/>
            </a:endParaRPr>
          </a:p>
        </p:txBody>
      </p:sp>
      <p:pic>
        <p:nvPicPr>
          <p:cNvPr id="30724" name="Picture 5" descr="chomsky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572375" y="1038225"/>
            <a:ext cx="1487488" cy="16303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사회문화이론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(Sociocultural theory)</a:t>
            </a:r>
          </a:p>
          <a:p>
            <a:pPr lvl="1"/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2"/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언어는 사회적 상호작용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문화 전달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사고의 내적 조절 수단</a:t>
            </a:r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2"/>
            <a:endParaRPr lang="ko-KR" altLang="en-US" sz="2000" smtClean="0">
              <a:latin typeface="휴먼모음T" pitchFamily="18" charset="-127"/>
              <a:ea typeface="휴먼모음T" pitchFamily="18" charset="-127"/>
            </a:endParaRPr>
          </a:p>
          <a:p>
            <a:pPr lvl="2"/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일상에서 아동은 성인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또래와의 상호작용 속에서 언어를 연습함으로써 언어를 학습</a:t>
            </a:r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2"/>
            <a:endParaRPr lang="ko-KR" altLang="en-US" sz="2000" smtClean="0">
              <a:latin typeface="휴먼모음T" pitchFamily="18" charset="-127"/>
              <a:ea typeface="휴먼모음T" pitchFamily="18" charset="-127"/>
            </a:endParaRPr>
          </a:p>
          <a:p>
            <a:pPr lvl="2"/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아동의 언어발달 돕기 위해 성인의 언어를 아동의 근접발달영역 내에 있도록 조절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언어적 발판 제공</a:t>
            </a:r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2"/>
            <a:endParaRPr lang="ko-KR" altLang="en-US" sz="2000" smtClean="0">
              <a:latin typeface="휴먼모음T" pitchFamily="18" charset="-127"/>
              <a:ea typeface="휴먼모음T" pitchFamily="18" charset="-127"/>
            </a:endParaRPr>
          </a:p>
          <a:p>
            <a:pPr lvl="2"/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교사와 다른 성인은 아동과의 상호작용을 통해 언어사용을 촉진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피드백을 통해 언어를 수정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개선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확장하도록 도움으로써 언어발달 촉진시킴</a:t>
            </a:r>
          </a:p>
          <a:p>
            <a:pPr lvl="2">
              <a:buFont typeface="Wingdings" pitchFamily="2" charset="2"/>
              <a:buNone/>
            </a:pPr>
            <a:endParaRPr lang="en-US" altLang="ko-KR" sz="2000" smtClean="0">
              <a:ea typeface="굴림" charset="-127"/>
            </a:endParaRPr>
          </a:p>
          <a:p>
            <a:pPr>
              <a:buFont typeface="Wingdings" pitchFamily="2" charset="2"/>
              <a:buNone/>
            </a:pPr>
            <a:endParaRPr lang="ko-KR" altLang="en-US" smtClean="0">
              <a:ea typeface="굴림" charset="-127"/>
            </a:endParaRPr>
          </a:p>
        </p:txBody>
      </p:sp>
      <p:sp>
        <p:nvSpPr>
          <p:cNvPr id="317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2. </a:t>
            </a:r>
            <a:r>
              <a:rPr lang="ko-KR" altLang="en-US" smtClean="0">
                <a:ea typeface="굴림" charset="-127"/>
              </a:rPr>
              <a:t>언어 습득 이론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28725"/>
            <a:ext cx="8229600" cy="5257800"/>
          </a:xfrm>
        </p:spPr>
        <p:txBody>
          <a:bodyPr/>
          <a:lstStyle/>
          <a:p>
            <a:pPr lvl="1"/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초기 언어발달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기초 세우기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(1-2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세경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lvl="1"/>
            <a:endParaRPr lang="en-US" altLang="ko-KR" smtClean="0">
              <a:latin typeface="휴먼모음T" pitchFamily="18" charset="-127"/>
              <a:ea typeface="휴먼모음T" pitchFamily="18" charset="-127"/>
            </a:endParaRPr>
          </a:p>
          <a:p>
            <a:pPr lvl="2"/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일어문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(holophrases)</a:t>
            </a:r>
          </a:p>
          <a:p>
            <a:pPr lvl="2">
              <a:buFont typeface="Wingdings" pitchFamily="2" charset="2"/>
              <a:buNone/>
            </a:pP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  -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한 두 단어가 완전한 문장처럼 의미를 전달 </a:t>
            </a:r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buFont typeface="Wingdings" pitchFamily="2" charset="2"/>
              <a:buNone/>
            </a:pP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  -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의미 전달을 위해 억양사용</a:t>
            </a:r>
          </a:p>
          <a:p>
            <a:pPr lvl="2">
              <a:buFont typeface="Wingdings" pitchFamily="2" charset="2"/>
              <a:buNone/>
            </a:pP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  -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언어를 기능적인 수단으로 사용하기 시작</a:t>
            </a:r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buFont typeface="Wingdings" pitchFamily="2" charset="2"/>
              <a:buNone/>
            </a:pP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 lvl="2"/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과잉일반화와 과소일반화</a:t>
            </a:r>
          </a:p>
          <a:p>
            <a:pPr lvl="2">
              <a:buFont typeface="Wingdings" pitchFamily="2" charset="2"/>
              <a:buNone/>
            </a:pP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-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과잉일반화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어떤 단어를 너무 넓은 범위에 대하여 일반화하여 사</a:t>
            </a:r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2">
              <a:buFont typeface="Wingdings" pitchFamily="2" charset="2"/>
              <a:buNone/>
            </a:pP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용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도식의 부적절한 동화로 인해 발생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 (ex.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차 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–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기차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lvl="2">
              <a:buFont typeface="Wingdings" pitchFamily="2" charset="2"/>
              <a:buNone/>
            </a:pP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-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과소일반화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어떤 단어를 너무 좁은 범위에만 사용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도식을 과도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 lvl="2">
              <a:buFont typeface="Wingdings" pitchFamily="2" charset="2"/>
              <a:buNone/>
            </a:pP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하게 조절하여 발생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 (ex.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검은 고양이만 고양이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600" smtClean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3. </a:t>
            </a:r>
            <a:r>
              <a:rPr lang="ko-KR" altLang="en-US" smtClean="0">
                <a:ea typeface="굴림" charset="-127"/>
              </a:rPr>
              <a:t>언어 습득단계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언어의 세밀화 단계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(Fine-Tuning Language) - 2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세경</a:t>
            </a:r>
          </a:p>
          <a:p>
            <a:pPr lvl="2"/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초기의 언어를 확장하고 조정해감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(ex.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시제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 </a:t>
            </a:r>
            <a:endParaRPr lang="ko-KR" altLang="en-US" sz="2000" smtClean="0">
              <a:latin typeface="휴먼모음T" pitchFamily="18" charset="-127"/>
              <a:ea typeface="휴먼모음T" pitchFamily="18" charset="-127"/>
            </a:endParaRPr>
          </a:p>
          <a:p>
            <a:pPr lvl="2"/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문법규칙을 과잉일반화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기존 도식을 사용하여 인지적 평형화를 유지하기 위함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 (ex.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과거 시제 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– goed)</a:t>
            </a:r>
          </a:p>
          <a:p>
            <a:pPr lvl="2">
              <a:buFont typeface="Wingdings" pitchFamily="2" charset="2"/>
              <a:buNone/>
            </a:pPr>
            <a:endParaRPr lang="en-US" altLang="ko-KR" sz="2000" smtClean="0">
              <a:latin typeface="휴먼모음T" pitchFamily="18" charset="-127"/>
              <a:ea typeface="휴먼모음T" pitchFamily="18" charset="-127"/>
            </a:endParaRPr>
          </a:p>
          <a:p>
            <a:pPr lvl="1"/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언어의 복잡성 증가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(3</a:t>
            </a:r>
            <a:r>
              <a:rPr lang="ko-KR" altLang="en-US" smtClean="0">
                <a:latin typeface="휴먼모음T" pitchFamily="18" charset="-127"/>
                <a:ea typeface="휴먼모음T" pitchFamily="18" charset="-127"/>
              </a:rPr>
              <a:t>세 이후</a:t>
            </a:r>
            <a:r>
              <a:rPr lang="en-US" altLang="ko-KR" smtClean="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lvl="2"/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3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세경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–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문장을 더욱 전략적으로 사용하는 법을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학습 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(ex.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부정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대명사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 (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언어의 기능에 따라 형태가 결정된다는 개념 발달하기 시작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lvl="2"/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6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세경 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–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더 복잡한 문장 형식 사용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(ex.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접속사와 절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 (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정보들간 관계 이해능력이 발달함을 보여줌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lvl="2"/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취학 시기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–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언어가 얼마나 큰 힘을 지니며</a:t>
            </a:r>
            <a:r>
              <a:rPr lang="en-US" altLang="ko-KR" sz="200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2000" smtClean="0">
                <a:latin typeface="휴먼모음T" pitchFamily="18" charset="-127"/>
                <a:ea typeface="휴먼모음T" pitchFamily="18" charset="-127"/>
              </a:rPr>
              <a:t>다른 사람과 의사소통하고 세상에 대해 사고하는데 언어가 어떻게 사용되는지 알게 됨</a:t>
            </a:r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3. </a:t>
            </a:r>
            <a:r>
              <a:rPr lang="ko-KR" altLang="en-US" smtClean="0">
                <a:ea typeface="굴림" charset="-127"/>
              </a:rPr>
              <a:t>언어 습득단계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467543" y="568091"/>
            <a:ext cx="45336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Piaget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인지발달이론</a:t>
            </a:r>
          </a:p>
        </p:txBody>
      </p:sp>
      <p:grpSp>
        <p:nvGrpSpPr>
          <p:cNvPr id="13315" name="그룹 19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6" y="1324261"/>
            <a:chExt cx="8429623" cy="463264"/>
          </a:xfrm>
        </p:grpSpPr>
        <p:grpSp>
          <p:nvGrpSpPr>
            <p:cNvPr id="13331" name="그룹 48"/>
            <p:cNvGrpSpPr>
              <a:grpSpLocks/>
            </p:cNvGrpSpPr>
            <p:nvPr/>
          </p:nvGrpSpPr>
          <p:grpSpPr bwMode="auto">
            <a:xfrm>
              <a:off x="642936" y="1385888"/>
              <a:ext cx="8429623" cy="401637"/>
              <a:chOff x="642910" y="1385816"/>
              <a:chExt cx="8429652" cy="401659"/>
            </a:xfrm>
          </p:grpSpPr>
          <p:sp>
            <p:nvSpPr>
              <p:cNvPr id="13338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4860642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도식</a:t>
                </a:r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/</a:t>
                </a:r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인지구조</a:t>
                </a:r>
                <a:r>
                  <a:rPr lang="en-US" altLang="ko-KR" sz="1600">
                    <a:latin typeface="휴먼엑스포" pitchFamily="18" charset="-127"/>
                    <a:ea typeface="휴먼엑스포" pitchFamily="18" charset="-127"/>
                  </a:rPr>
                  <a:t>(scheme/cognitive structure)</a:t>
                </a:r>
                <a:endParaRPr lang="ko-KR" altLang="en-US" sz="2000">
                  <a:latin typeface="휴먼엑스포" pitchFamily="18" charset="-127"/>
                  <a:ea typeface="휴먼엑스포" pitchFamily="18" charset="-127"/>
                </a:endParaRPr>
              </a:p>
            </p:txBody>
          </p:sp>
          <p:cxnSp>
            <p:nvCxnSpPr>
              <p:cNvPr id="13339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13332" name="그룹 49"/>
            <p:cNvGrpSpPr>
              <a:grpSpLocks/>
            </p:cNvGrpSpPr>
            <p:nvPr/>
          </p:nvGrpSpPr>
          <p:grpSpPr bwMode="auto">
            <a:xfrm>
              <a:off x="671513" y="1395413"/>
              <a:ext cx="328612" cy="319087"/>
              <a:chOff x="7315200" y="1295400"/>
              <a:chExt cx="657225" cy="638175"/>
            </a:xfrm>
          </p:grpSpPr>
          <p:sp>
            <p:nvSpPr>
              <p:cNvPr id="24" name="AutoShape 4"/>
              <p:cNvSpPr>
                <a:spLocks noChangeArrowheads="1"/>
              </p:cNvSpPr>
              <p:nvPr/>
            </p:nvSpPr>
            <p:spPr bwMode="auto">
              <a:xfrm>
                <a:off x="7315196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3333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38" name="Picture 5" descr="233"/>
          <p:cNvPicPr>
            <a:picLocks noChangeAspect="1" noChangeArrowheads="1"/>
          </p:cNvPicPr>
          <p:nvPr/>
        </p:nvPicPr>
        <p:blipFill>
          <a:blip r:embed="rId2"/>
          <a:srcRect r="24310"/>
          <a:stretch>
            <a:fillRect/>
          </a:stretch>
        </p:blipFill>
        <p:spPr bwMode="auto">
          <a:xfrm>
            <a:off x="285750" y="3429000"/>
            <a:ext cx="85010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9" name="Picture 5" descr="233"/>
          <p:cNvPicPr>
            <a:picLocks noChangeAspect="1" noChangeArrowheads="1"/>
          </p:cNvPicPr>
          <p:nvPr/>
        </p:nvPicPr>
        <p:blipFill>
          <a:blip r:embed="rId2"/>
          <a:srcRect r="24310"/>
          <a:stretch>
            <a:fillRect/>
          </a:stretch>
        </p:blipFill>
        <p:spPr bwMode="auto">
          <a:xfrm>
            <a:off x="285750" y="2214563"/>
            <a:ext cx="850106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13318" name="그룹 34"/>
          <p:cNvGrpSpPr>
            <a:grpSpLocks/>
          </p:cNvGrpSpPr>
          <p:nvPr/>
        </p:nvGrpSpPr>
        <p:grpSpPr bwMode="auto">
          <a:xfrm>
            <a:off x="857250" y="2020888"/>
            <a:ext cx="349250" cy="381000"/>
            <a:chOff x="936602" y="2539580"/>
            <a:chExt cx="349250" cy="381414"/>
          </a:xfrm>
        </p:grpSpPr>
        <p:pic>
          <p:nvPicPr>
            <p:cNvPr id="41" name="Picture 177" descr="bull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936602" y="2571744"/>
              <a:ext cx="349250" cy="34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0" name="TextBox 36"/>
            <p:cNvSpPr txBox="1">
              <a:spLocks noChangeArrowheads="1"/>
            </p:cNvSpPr>
            <p:nvPr/>
          </p:nvSpPr>
          <p:spPr bwMode="auto">
            <a:xfrm>
              <a:off x="968260" y="2539580"/>
              <a:ext cx="3048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600">
                  <a:latin typeface="HY헤드라인M" pitchFamily="18" charset="-127"/>
                  <a:ea typeface="HY헤드라인M" pitchFamily="18" charset="-127"/>
                </a:rPr>
                <a:t>1</a:t>
              </a:r>
              <a:endParaRPr lang="ko-KR" altLang="en-US" sz="160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3" name="직사각형 42"/>
          <p:cNvSpPr/>
          <p:nvPr/>
        </p:nvSpPr>
        <p:spPr>
          <a:xfrm>
            <a:off x="1019175" y="1928813"/>
            <a:ext cx="881063" cy="5095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82563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kern="0" dirty="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의미</a:t>
            </a:r>
          </a:p>
        </p:txBody>
      </p:sp>
      <p:grpSp>
        <p:nvGrpSpPr>
          <p:cNvPr id="13320" name="그룹 38"/>
          <p:cNvGrpSpPr>
            <a:grpSpLocks/>
          </p:cNvGrpSpPr>
          <p:nvPr/>
        </p:nvGrpSpPr>
        <p:grpSpPr bwMode="auto">
          <a:xfrm>
            <a:off x="857250" y="3276600"/>
            <a:ext cx="349250" cy="381000"/>
            <a:chOff x="936602" y="2539580"/>
            <a:chExt cx="349250" cy="381414"/>
          </a:xfrm>
        </p:grpSpPr>
        <p:pic>
          <p:nvPicPr>
            <p:cNvPr id="45" name="Picture 177" descr="bull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936602" y="2571744"/>
              <a:ext cx="349250" cy="34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8" name="TextBox 40"/>
            <p:cNvSpPr txBox="1">
              <a:spLocks noChangeArrowheads="1"/>
            </p:cNvSpPr>
            <p:nvPr/>
          </p:nvSpPr>
          <p:spPr bwMode="auto">
            <a:xfrm>
              <a:off x="968260" y="2539580"/>
              <a:ext cx="3048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600">
                  <a:latin typeface="HY헤드라인M" pitchFamily="18" charset="-127"/>
                  <a:ea typeface="HY헤드라인M" pitchFamily="18" charset="-127"/>
                </a:rPr>
                <a:t>2</a:t>
              </a:r>
              <a:endParaRPr lang="ko-KR" altLang="en-US" sz="160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7" name="직사각형 46"/>
          <p:cNvSpPr/>
          <p:nvPr/>
        </p:nvSpPr>
        <p:spPr>
          <a:xfrm>
            <a:off x="1019175" y="3205163"/>
            <a:ext cx="881063" cy="5095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82563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kern="0" dirty="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특징</a:t>
            </a:r>
          </a:p>
        </p:txBody>
      </p:sp>
      <p:sp>
        <p:nvSpPr>
          <p:cNvPr id="48" name="직사각형 47"/>
          <p:cNvSpPr/>
          <p:nvPr/>
        </p:nvSpPr>
        <p:spPr>
          <a:xfrm>
            <a:off x="1143000" y="2428875"/>
            <a:ext cx="68580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개체가 환경과 상호작용을 하는 과정에서 구성한 행위 혹은 사고의 조직</a:t>
            </a:r>
            <a:endParaRPr lang="ko-KR" altLang="en-US" dirty="0"/>
          </a:p>
        </p:txBody>
      </p:sp>
      <p:sp>
        <p:nvSpPr>
          <p:cNvPr id="49" name="직사각형 48"/>
          <p:cNvSpPr/>
          <p:nvPr/>
        </p:nvSpPr>
        <p:spPr>
          <a:xfrm>
            <a:off x="928688" y="3643313"/>
            <a:ext cx="6286500" cy="21701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2563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개체가 능동적으로 구성한다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 indent="182563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발달이 진행됨에 따라 분화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통합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확대된다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.(=</a:t>
            </a: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인지발달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indent="182563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성장함에 따라 개념적 차원의 도식인 인지구조로 확대된다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 indent="182563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감각운동도식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행동도식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), </a:t>
            </a: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상징도식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조작도식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사고활동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으로 </a:t>
            </a:r>
            <a:endParaRPr kumimoji="0" lang="en-US" altLang="ko-KR" kern="0" dirty="0">
              <a:solidFill>
                <a:srgbClr val="000000"/>
              </a:solidFill>
              <a:latin typeface="휴먼모음T" pitchFamily="18" charset="-127"/>
              <a:ea typeface="휴먼모음T" pitchFamily="18" charset="-127"/>
            </a:endParaRPr>
          </a:p>
          <a:p>
            <a:pPr indent="182563"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구분된다</a:t>
            </a:r>
            <a:r>
              <a:rPr kumimoji="0" lang="en-US" altLang="ko-KR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rPr>
              <a:t>.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 l="50379" t="46415" r="17691" b="19695"/>
          <a:stretch>
            <a:fillRect/>
          </a:stretch>
        </p:blipFill>
        <p:spPr bwMode="auto">
          <a:xfrm>
            <a:off x="6715140" y="3783014"/>
            <a:ext cx="2029772" cy="20748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오른쪽 화살표 26"/>
          <p:cNvSpPr/>
          <p:nvPr/>
        </p:nvSpPr>
        <p:spPr bwMode="auto">
          <a:xfrm>
            <a:off x="857250" y="2500313"/>
            <a:ext cx="285750" cy="214312"/>
          </a:xfrm>
          <a:prstGeom prst="rightArrow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13326" name="슬라이드 번호 개체 틀 27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B0670B5-4159-4987-B43A-31356FA9D4E9}" type="slidenum">
              <a:rPr lang="en-US" altLang="ko-KR" smtClean="0"/>
              <a:pPr/>
              <a:t>3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5" descr="233"/>
          <p:cNvPicPr>
            <a:picLocks noChangeAspect="1" noChangeArrowheads="1"/>
          </p:cNvPicPr>
          <p:nvPr/>
        </p:nvPicPr>
        <p:blipFill>
          <a:blip r:embed="rId2"/>
          <a:srcRect r="24310"/>
          <a:stretch>
            <a:fillRect/>
          </a:stretch>
        </p:blipFill>
        <p:spPr bwMode="auto">
          <a:xfrm>
            <a:off x="357188" y="3357563"/>
            <a:ext cx="8501062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467543" y="568091"/>
            <a:ext cx="45336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2. Piaget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인지발달이론</a:t>
            </a:r>
          </a:p>
        </p:txBody>
      </p:sp>
      <p:grpSp>
        <p:nvGrpSpPr>
          <p:cNvPr id="14340" name="그룹 13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6" y="1324261"/>
            <a:chExt cx="8429623" cy="463264"/>
          </a:xfrm>
        </p:grpSpPr>
        <p:grpSp>
          <p:nvGrpSpPr>
            <p:cNvPr id="14356" name="그룹 48"/>
            <p:cNvGrpSpPr>
              <a:grpSpLocks/>
            </p:cNvGrpSpPr>
            <p:nvPr/>
          </p:nvGrpSpPr>
          <p:grpSpPr bwMode="auto">
            <a:xfrm>
              <a:off x="642936" y="1385888"/>
              <a:ext cx="8429624" cy="401637"/>
              <a:chOff x="642910" y="1385816"/>
              <a:chExt cx="8429652" cy="401659"/>
            </a:xfrm>
          </p:grpSpPr>
          <p:sp>
            <p:nvSpPr>
              <p:cNvPr id="14363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2047362" cy="400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인지발달의 기제</a:t>
                </a:r>
              </a:p>
            </p:txBody>
          </p:sp>
          <p:cxnSp>
            <p:nvCxnSpPr>
              <p:cNvPr id="14364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14357" name="그룹 49"/>
            <p:cNvGrpSpPr>
              <a:grpSpLocks/>
            </p:cNvGrpSpPr>
            <p:nvPr/>
          </p:nvGrpSpPr>
          <p:grpSpPr bwMode="auto">
            <a:xfrm>
              <a:off x="671513" y="1395413"/>
              <a:ext cx="328612" cy="319087"/>
              <a:chOff x="7315200" y="1295400"/>
              <a:chExt cx="657225" cy="638175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auto">
              <a:xfrm>
                <a:off x="7315196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4358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3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22" name="Picture 5" descr="233"/>
          <p:cNvPicPr>
            <a:picLocks noChangeAspect="1" noChangeArrowheads="1"/>
          </p:cNvPicPr>
          <p:nvPr/>
        </p:nvPicPr>
        <p:blipFill>
          <a:blip r:embed="rId2"/>
          <a:srcRect r="24310"/>
          <a:stretch>
            <a:fillRect/>
          </a:stretch>
        </p:blipFill>
        <p:spPr bwMode="auto">
          <a:xfrm>
            <a:off x="357188" y="2071688"/>
            <a:ext cx="850106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3" name="직사각형 22"/>
          <p:cNvSpPr/>
          <p:nvPr/>
        </p:nvSpPr>
        <p:spPr>
          <a:xfrm>
            <a:off x="1143000" y="2232025"/>
            <a:ext cx="7572375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 수업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, </a:t>
            </a:r>
            <a:r>
              <a:rPr kumimoji="0" lang="ko-KR" altLang="en-US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성숙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, </a:t>
            </a:r>
            <a:r>
              <a:rPr kumimoji="0" lang="ko-KR" altLang="en-US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평형화와 같이 </a:t>
            </a:r>
            <a:r>
              <a:rPr kumimoji="0" lang="ko-KR" altLang="en-US" sz="2000" kern="0" dirty="0"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발달을 유도하는 </a:t>
            </a:r>
            <a:r>
              <a:rPr kumimoji="0" lang="ko-KR" altLang="en-US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요인 혹은 과정</a:t>
            </a:r>
            <a:endParaRPr kumimoji="0" lang="en-US" altLang="ko-KR" sz="2000" kern="0" dirty="0">
              <a:solidFill>
                <a:srgbClr val="C00000"/>
              </a:solidFill>
              <a:latin typeface="휴먼엑스포" pitchFamily="18" charset="-127"/>
              <a:ea typeface="휴먼엑스포" pitchFamily="18" charset="-127"/>
              <a:cs typeface="Arial" charset="0"/>
              <a:sym typeface="Wingdings" pitchFamily="2" charset="2"/>
            </a:endParaRPr>
          </a:p>
        </p:txBody>
      </p:sp>
      <p:grpSp>
        <p:nvGrpSpPr>
          <p:cNvPr id="14343" name="그룹 34"/>
          <p:cNvGrpSpPr>
            <a:grpSpLocks/>
          </p:cNvGrpSpPr>
          <p:nvPr/>
        </p:nvGrpSpPr>
        <p:grpSpPr bwMode="auto">
          <a:xfrm>
            <a:off x="857250" y="3187700"/>
            <a:ext cx="349250" cy="381000"/>
            <a:chOff x="936602" y="2539580"/>
            <a:chExt cx="349250" cy="381414"/>
          </a:xfrm>
        </p:grpSpPr>
        <p:pic>
          <p:nvPicPr>
            <p:cNvPr id="27" name="Picture 177" descr="bull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936602" y="2571744"/>
              <a:ext cx="349250" cy="34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5" name="TextBox 36"/>
            <p:cNvSpPr txBox="1">
              <a:spLocks noChangeArrowheads="1"/>
            </p:cNvSpPr>
            <p:nvPr/>
          </p:nvSpPr>
          <p:spPr bwMode="auto">
            <a:xfrm>
              <a:off x="968260" y="2539580"/>
              <a:ext cx="3048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600">
                  <a:latin typeface="HY헤드라인M" pitchFamily="18" charset="-127"/>
                  <a:ea typeface="HY헤드라인M" pitchFamily="18" charset="-127"/>
                </a:rPr>
                <a:t>1</a:t>
              </a:r>
              <a:endParaRPr lang="ko-KR" altLang="en-US" sz="160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9" name="직사각형 28"/>
          <p:cNvSpPr/>
          <p:nvPr/>
        </p:nvSpPr>
        <p:spPr>
          <a:xfrm>
            <a:off x="1071563" y="3062288"/>
            <a:ext cx="7572375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 조직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(</a:t>
            </a:r>
            <a:r>
              <a:rPr kumimoji="0" lang="en-US" altLang="ko-KR" sz="2000" kern="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o</a:t>
            </a:r>
            <a:r>
              <a:rPr kumimoji="0" lang="en-US" altLang="ko-KR" kern="0" dirty="0" err="1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rganizion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)</a:t>
            </a:r>
            <a:endParaRPr kumimoji="0" lang="en-US" altLang="ko-KR" sz="2000" kern="0" dirty="0">
              <a:solidFill>
                <a:srgbClr val="C00000"/>
              </a:solidFill>
              <a:latin typeface="휴먼엑스포" pitchFamily="18" charset="-127"/>
              <a:ea typeface="휴먼엑스포" pitchFamily="18" charset="-127"/>
              <a:cs typeface="Arial" charset="0"/>
              <a:sym typeface="Wingdings" pitchFamily="2" charset="2"/>
            </a:endParaRPr>
          </a:p>
        </p:txBody>
      </p:sp>
      <p:sp>
        <p:nvSpPr>
          <p:cNvPr id="30" name="타원 29"/>
          <p:cNvSpPr/>
          <p:nvPr/>
        </p:nvSpPr>
        <p:spPr bwMode="auto">
          <a:xfrm flipV="1">
            <a:off x="1044843" y="3918900"/>
            <a:ext cx="98133" cy="9815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071563" y="3714750"/>
            <a:ext cx="7786687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 조직은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 </a:t>
            </a:r>
            <a:r>
              <a:rPr kumimoji="0" lang="ko-KR" altLang="en-US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여러 요소들을 일관성 있고 논리적으로 상호 관련된 틀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(</a:t>
            </a:r>
            <a:r>
              <a:rPr kumimoji="0" lang="ko-KR" altLang="en-US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인지구조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) </a:t>
            </a:r>
          </a:p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 </a:t>
            </a:r>
            <a:r>
              <a:rPr kumimoji="0" lang="ko-KR" altLang="en-US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속으로 체제화하고 결합하는 과정이다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.</a:t>
            </a:r>
          </a:p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2000" kern="0" dirty="0">
              <a:solidFill>
                <a:prstClr val="black"/>
              </a:solidFill>
              <a:latin typeface="휴먼모음T" pitchFamily="18" charset="-127"/>
              <a:ea typeface="휴먼모음T" pitchFamily="18" charset="-127"/>
              <a:cs typeface="Arial" charset="0"/>
              <a:sym typeface="Wingdings" pitchFamily="2" charset="2"/>
            </a:endParaRPr>
          </a:p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 조직을 통해 단순한 구조는 복잡하고 정교한 상위구조로 발달한다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.</a:t>
            </a:r>
            <a:endParaRPr kumimoji="0" lang="en-US" altLang="ko-KR" sz="2000" kern="0" dirty="0">
              <a:solidFill>
                <a:srgbClr val="C00000"/>
              </a:solidFill>
              <a:latin typeface="휴먼모음T" pitchFamily="18" charset="-127"/>
              <a:ea typeface="휴먼모음T" pitchFamily="18" charset="-127"/>
              <a:cs typeface="Arial" charset="0"/>
              <a:sym typeface="Wingdings" pitchFamily="2" charset="2"/>
            </a:endParaRPr>
          </a:p>
        </p:txBody>
      </p:sp>
      <p:sp>
        <p:nvSpPr>
          <p:cNvPr id="32" name="타원 31"/>
          <p:cNvSpPr/>
          <p:nvPr/>
        </p:nvSpPr>
        <p:spPr bwMode="auto">
          <a:xfrm flipV="1">
            <a:off x="1044843" y="5347660"/>
            <a:ext cx="98133" cy="9815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33" name="오른쪽 화살표 32"/>
          <p:cNvSpPr/>
          <p:nvPr/>
        </p:nvSpPr>
        <p:spPr bwMode="auto">
          <a:xfrm>
            <a:off x="915988" y="2403475"/>
            <a:ext cx="285750" cy="214313"/>
          </a:xfrm>
          <a:prstGeom prst="rightArrow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sp>
        <p:nvSpPr>
          <p:cNvPr id="14353" name="슬라이드 번호 개체 틀 2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1506E96-960F-488F-A3EE-FFA3C9E1A74F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5" descr="233"/>
          <p:cNvPicPr>
            <a:picLocks noChangeAspect="1" noChangeArrowheads="1"/>
          </p:cNvPicPr>
          <p:nvPr/>
        </p:nvPicPr>
        <p:blipFill>
          <a:blip r:embed="rId2"/>
          <a:srcRect r="24310"/>
          <a:stretch>
            <a:fillRect/>
          </a:stretch>
        </p:blipFill>
        <p:spPr bwMode="auto">
          <a:xfrm>
            <a:off x="357188" y="2152650"/>
            <a:ext cx="8501062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467543" y="568091"/>
            <a:ext cx="45336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2. Piaget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인지발달이론</a:t>
            </a:r>
          </a:p>
        </p:txBody>
      </p:sp>
      <p:grpSp>
        <p:nvGrpSpPr>
          <p:cNvPr id="15364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6" y="1324261"/>
            <a:chExt cx="8429623" cy="463264"/>
          </a:xfrm>
        </p:grpSpPr>
        <p:grpSp>
          <p:nvGrpSpPr>
            <p:cNvPr id="15408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3" cy="401637"/>
              <a:chOff x="642910" y="1385816"/>
              <a:chExt cx="8429652" cy="401659"/>
            </a:xfrm>
          </p:grpSpPr>
          <p:sp>
            <p:nvSpPr>
              <p:cNvPr id="15415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2047362" cy="400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인지발달의 기제</a:t>
                </a:r>
              </a:p>
            </p:txBody>
          </p:sp>
          <p:cxnSp>
            <p:nvCxnSpPr>
              <p:cNvPr id="15416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15409" name="그룹 49"/>
            <p:cNvGrpSpPr>
              <a:grpSpLocks/>
            </p:cNvGrpSpPr>
            <p:nvPr/>
          </p:nvGrpSpPr>
          <p:grpSpPr bwMode="auto">
            <a:xfrm>
              <a:off x="671513" y="1395413"/>
              <a:ext cx="328612" cy="319087"/>
              <a:chOff x="7315200" y="1295400"/>
              <a:chExt cx="657225" cy="638175"/>
            </a:xfrm>
          </p:grpSpPr>
          <p:sp>
            <p:nvSpPr>
              <p:cNvPr id="77" name="AutoShape 4"/>
              <p:cNvSpPr>
                <a:spLocks noChangeArrowheads="1"/>
              </p:cNvSpPr>
              <p:nvPr/>
            </p:nvSpPr>
            <p:spPr bwMode="auto">
              <a:xfrm>
                <a:off x="7315196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8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5410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3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5365" name="그룹 34"/>
          <p:cNvGrpSpPr>
            <a:grpSpLocks/>
          </p:cNvGrpSpPr>
          <p:nvPr/>
        </p:nvGrpSpPr>
        <p:grpSpPr bwMode="auto">
          <a:xfrm>
            <a:off x="857250" y="2047875"/>
            <a:ext cx="349250" cy="381000"/>
            <a:chOff x="936602" y="2539580"/>
            <a:chExt cx="349250" cy="381414"/>
          </a:xfrm>
        </p:grpSpPr>
        <p:pic>
          <p:nvPicPr>
            <p:cNvPr id="89" name="Picture 177" descr="bull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936602" y="2571744"/>
              <a:ext cx="349250" cy="34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07" name="TextBox 36"/>
            <p:cNvSpPr txBox="1">
              <a:spLocks noChangeArrowheads="1"/>
            </p:cNvSpPr>
            <p:nvPr/>
          </p:nvSpPr>
          <p:spPr bwMode="auto">
            <a:xfrm>
              <a:off x="968260" y="2539580"/>
              <a:ext cx="304892" cy="338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600">
                  <a:latin typeface="HY헤드라인M" pitchFamily="18" charset="-127"/>
                  <a:ea typeface="HY헤드라인M" pitchFamily="18" charset="-127"/>
                </a:rPr>
                <a:t>2</a:t>
              </a:r>
              <a:endParaRPr lang="ko-KR" altLang="en-US" sz="160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91" name="직사각형 90"/>
          <p:cNvSpPr/>
          <p:nvPr/>
        </p:nvSpPr>
        <p:spPr>
          <a:xfrm>
            <a:off x="1071563" y="1928813"/>
            <a:ext cx="7572375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 적응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(</a:t>
            </a:r>
            <a:r>
              <a:rPr kumimoji="0" lang="en-US" altLang="ko-KR" sz="16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adaptation</a:t>
            </a:r>
            <a:r>
              <a:rPr kumimoji="0" lang="en-US" altLang="ko-KR" sz="2000" kern="0" dirty="0">
                <a:solidFill>
                  <a:prstClr val="black"/>
                </a:solidFill>
                <a:latin typeface="휴먼엑스포" pitchFamily="18" charset="-127"/>
                <a:ea typeface="휴먼엑스포" pitchFamily="18" charset="-127"/>
                <a:cs typeface="Arial" charset="0"/>
                <a:sym typeface="Wingdings" pitchFamily="2" charset="2"/>
              </a:rPr>
              <a:t>)</a:t>
            </a:r>
            <a:endParaRPr kumimoji="0" lang="en-US" altLang="ko-KR" sz="2000" kern="0" dirty="0">
              <a:solidFill>
                <a:srgbClr val="C00000"/>
              </a:solidFill>
              <a:latin typeface="휴먼엑스포" pitchFamily="18" charset="-127"/>
              <a:ea typeface="휴먼엑스포" pitchFamily="18" charset="-127"/>
              <a:cs typeface="Arial" charset="0"/>
              <a:sym typeface="Wingdings" pitchFamily="2" charset="2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1143000" y="2490788"/>
            <a:ext cx="7786688" cy="5095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kern="0" dirty="0">
                <a:solidFill>
                  <a:prstClr val="black"/>
                </a:solidFill>
                <a:latin typeface="휴먼모음T" pitchFamily="18" charset="-127"/>
                <a:ea typeface="휴먼모음T" pitchFamily="18" charset="-127"/>
                <a:cs typeface="Arial" charset="0"/>
                <a:sym typeface="Wingdings" pitchFamily="2" charset="2"/>
              </a:rPr>
              <a:t> 욕구를 충족하기 위해 자기 자신이나 환경을 수정하고 조정하는 경향성</a:t>
            </a:r>
          </a:p>
        </p:txBody>
      </p:sp>
      <p:sp>
        <p:nvSpPr>
          <p:cNvPr id="100" name="오른쪽 화살표 99"/>
          <p:cNvSpPr/>
          <p:nvPr/>
        </p:nvSpPr>
        <p:spPr bwMode="auto">
          <a:xfrm>
            <a:off x="954088" y="2668588"/>
            <a:ext cx="285750" cy="214312"/>
          </a:xfrm>
          <a:prstGeom prst="rightArrow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0" latinLnBrk="0" hangingPunct="0">
              <a:defRPr/>
            </a:pPr>
            <a:endParaRPr kumimoji="0" lang="ko-KR" altLang="en-US">
              <a:solidFill>
                <a:schemeClr val="tx1"/>
              </a:solidFill>
            </a:endParaRPr>
          </a:p>
        </p:txBody>
      </p:sp>
      <p:grpSp>
        <p:nvGrpSpPr>
          <p:cNvPr id="15369" name="그룹 44"/>
          <p:cNvGrpSpPr>
            <a:grpSpLocks/>
          </p:cNvGrpSpPr>
          <p:nvPr/>
        </p:nvGrpSpPr>
        <p:grpSpPr bwMode="auto">
          <a:xfrm>
            <a:off x="1016000" y="3168650"/>
            <a:ext cx="7415213" cy="831850"/>
            <a:chOff x="1016000" y="2992438"/>
            <a:chExt cx="7415213" cy="831850"/>
          </a:xfrm>
        </p:grpSpPr>
        <p:grpSp>
          <p:nvGrpSpPr>
            <p:cNvPr id="15395" name="그룹 142"/>
            <p:cNvGrpSpPr>
              <a:grpSpLocks/>
            </p:cNvGrpSpPr>
            <p:nvPr/>
          </p:nvGrpSpPr>
          <p:grpSpPr bwMode="auto">
            <a:xfrm>
              <a:off x="1016000" y="2992438"/>
              <a:ext cx="2020888" cy="466725"/>
              <a:chOff x="1000099" y="2357430"/>
              <a:chExt cx="2021927" cy="467344"/>
            </a:xfrm>
          </p:grpSpPr>
          <p:grpSp>
            <p:nvGrpSpPr>
              <p:cNvPr id="15402" name="그룹 97"/>
              <p:cNvGrpSpPr>
                <a:grpSpLocks/>
              </p:cNvGrpSpPr>
              <p:nvPr/>
            </p:nvGrpSpPr>
            <p:grpSpPr bwMode="auto">
              <a:xfrm>
                <a:off x="1000099" y="2415805"/>
                <a:ext cx="284052" cy="338554"/>
                <a:chOff x="926502" y="2491606"/>
                <a:chExt cx="361193" cy="430498"/>
              </a:xfrm>
            </p:grpSpPr>
            <p:pic>
              <p:nvPicPr>
                <p:cNvPr id="97" name="Picture 177" descr="bull"/>
                <p:cNvPicPr>
                  <a:picLocks noChangeAspect="1" noChangeArrowheads="1"/>
                </p:cNvPicPr>
                <p:nvPr/>
              </p:nvPicPr>
              <p:blipFill>
                <a:blip r:embed="rId3">
                  <a:duotone>
                    <a:schemeClr val="accent4">
                      <a:shade val="45000"/>
                      <a:satMod val="135000"/>
                    </a:schemeClr>
                    <a:prstClr val="white"/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936602" y="2571744"/>
                  <a:ext cx="349250" cy="349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405" name="TextBox 146"/>
                <p:cNvSpPr txBox="1">
                  <a:spLocks noChangeArrowheads="1"/>
                </p:cNvSpPr>
                <p:nvPr/>
              </p:nvSpPr>
              <p:spPr bwMode="auto">
                <a:xfrm>
                  <a:off x="926502" y="2491606"/>
                  <a:ext cx="361193" cy="4304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1600">
                      <a:latin typeface="휴먼모음T" pitchFamily="18" charset="-127"/>
                      <a:ea typeface="휴먼모음T" pitchFamily="18" charset="-127"/>
                    </a:rPr>
                    <a:t>a</a:t>
                  </a:r>
                  <a:endParaRPr lang="ko-KR" altLang="en-US" sz="1600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</p:grpSp>
          <p:sp>
            <p:nvSpPr>
              <p:cNvPr id="96" name="직사각형 95"/>
              <p:cNvSpPr/>
              <p:nvPr/>
            </p:nvSpPr>
            <p:spPr>
              <a:xfrm>
                <a:off x="1071574" y="2357430"/>
                <a:ext cx="1950452" cy="4673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182563" fontAlgn="auto" latinLnBrk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동화</a:t>
                </a:r>
                <a:r>
                  <a:rPr kumimoji="0" lang="en-US" altLang="ko-KR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(</a:t>
                </a:r>
                <a:r>
                  <a:rPr kumimoji="0" lang="en-US" altLang="ko-KR" sz="1400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assimilation</a:t>
                </a:r>
                <a:r>
                  <a:rPr kumimoji="0" lang="en-US" altLang="ko-KR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)</a:t>
                </a:r>
                <a:r>
                  <a:rPr kumimoji="0" lang="ko-KR" altLang="en-US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 </a:t>
                </a:r>
              </a:p>
            </p:txBody>
          </p:sp>
        </p:grpSp>
        <p:cxnSp>
          <p:nvCxnSpPr>
            <p:cNvPr id="99" name="직선 연결선 98"/>
            <p:cNvCxnSpPr/>
            <p:nvPr/>
          </p:nvCxnSpPr>
          <p:spPr bwMode="auto">
            <a:xfrm flipV="1">
              <a:off x="3779838" y="3279776"/>
              <a:ext cx="4651375" cy="63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  <p:grpSp>
          <p:nvGrpSpPr>
            <p:cNvPr id="15397" name="그룹 114"/>
            <p:cNvGrpSpPr>
              <a:grpSpLocks/>
            </p:cNvGrpSpPr>
            <p:nvPr/>
          </p:nvGrpSpPr>
          <p:grpSpPr bwMode="auto">
            <a:xfrm>
              <a:off x="1377950" y="3357563"/>
              <a:ext cx="5837238" cy="466725"/>
              <a:chOff x="1330595" y="3429000"/>
              <a:chExt cx="5837401" cy="467500"/>
            </a:xfrm>
          </p:grpSpPr>
          <p:sp>
            <p:nvSpPr>
              <p:cNvPr id="15398" name="직사각형 37"/>
              <p:cNvSpPr>
                <a:spLocks noChangeArrowheads="1"/>
              </p:cNvSpPr>
              <p:nvPr/>
            </p:nvSpPr>
            <p:spPr bwMode="auto">
              <a:xfrm>
                <a:off x="1500166" y="3429000"/>
                <a:ext cx="5667830" cy="467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457200" indent="-457200" algn="just" eaLnBrk="0" latinLnBrk="0" hangingPunct="0">
                  <a:lnSpc>
                    <a:spcPct val="150000"/>
                  </a:lnSpc>
                </a:pPr>
                <a:r>
                  <a:rPr kumimoji="0" lang="ko-KR" altLang="en-US">
                    <a:latin typeface="휴먼모음T" pitchFamily="18" charset="-127"/>
                    <a:ea typeface="휴먼모음T" pitchFamily="18" charset="-127"/>
                  </a:rPr>
                  <a:t>외부 요소를 기존 도식이나 구조에 통합하는</a:t>
                </a:r>
                <a:r>
                  <a:rPr kumimoji="0" lang="en-US" altLang="ko-KR">
                    <a:latin typeface="휴먼모음T" pitchFamily="18" charset="-127"/>
                    <a:ea typeface="휴먼모음T" pitchFamily="18" charset="-127"/>
                  </a:rPr>
                  <a:t> </a:t>
                </a:r>
                <a:r>
                  <a:rPr kumimoji="0" lang="ko-KR" altLang="en-US">
                    <a:latin typeface="휴먼모음T" pitchFamily="18" charset="-127"/>
                    <a:ea typeface="휴먼모음T" pitchFamily="18" charset="-127"/>
                  </a:rPr>
                  <a:t>과정</a:t>
                </a:r>
                <a:endPara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114" name="타원 113"/>
              <p:cNvSpPr/>
              <p:nvPr/>
            </p:nvSpPr>
            <p:spPr bwMode="auto">
              <a:xfrm flipV="1">
                <a:off x="1330595" y="3616594"/>
                <a:ext cx="98133" cy="98158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370" name="그룹 45"/>
          <p:cNvGrpSpPr>
            <a:grpSpLocks/>
          </p:cNvGrpSpPr>
          <p:nvPr/>
        </p:nvGrpSpPr>
        <p:grpSpPr bwMode="auto">
          <a:xfrm>
            <a:off x="1016000" y="4094163"/>
            <a:ext cx="7415213" cy="887412"/>
            <a:chOff x="1016000" y="4011613"/>
            <a:chExt cx="7415213" cy="887243"/>
          </a:xfrm>
        </p:grpSpPr>
        <p:grpSp>
          <p:nvGrpSpPr>
            <p:cNvPr id="15384" name="그룹 142"/>
            <p:cNvGrpSpPr>
              <a:grpSpLocks/>
            </p:cNvGrpSpPr>
            <p:nvPr/>
          </p:nvGrpSpPr>
          <p:grpSpPr bwMode="auto">
            <a:xfrm>
              <a:off x="1016000" y="4011613"/>
              <a:ext cx="2357438" cy="508000"/>
              <a:chOff x="1000098" y="2357428"/>
              <a:chExt cx="2358657" cy="507661"/>
            </a:xfrm>
          </p:grpSpPr>
          <p:grpSp>
            <p:nvGrpSpPr>
              <p:cNvPr id="15391" name="그룹 97"/>
              <p:cNvGrpSpPr>
                <a:grpSpLocks/>
              </p:cNvGrpSpPr>
              <p:nvPr/>
            </p:nvGrpSpPr>
            <p:grpSpPr bwMode="auto">
              <a:xfrm>
                <a:off x="1000098" y="2415805"/>
                <a:ext cx="298567" cy="338441"/>
                <a:chOff x="926501" y="2491605"/>
                <a:chExt cx="379650" cy="430354"/>
              </a:xfrm>
            </p:grpSpPr>
            <p:pic>
              <p:nvPicPr>
                <p:cNvPr id="105" name="Picture 177" descr="bull"/>
                <p:cNvPicPr>
                  <a:picLocks noChangeAspect="1" noChangeArrowheads="1"/>
                </p:cNvPicPr>
                <p:nvPr/>
              </p:nvPicPr>
              <p:blipFill>
                <a:blip r:embed="rId3">
                  <a:duotone>
                    <a:schemeClr val="accent4">
                      <a:shade val="45000"/>
                      <a:satMod val="135000"/>
                    </a:schemeClr>
                    <a:prstClr val="white"/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936602" y="2571744"/>
                  <a:ext cx="349250" cy="349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394" name="TextBox 146"/>
                <p:cNvSpPr txBox="1">
                  <a:spLocks noChangeArrowheads="1"/>
                </p:cNvSpPr>
                <p:nvPr/>
              </p:nvSpPr>
              <p:spPr bwMode="auto">
                <a:xfrm>
                  <a:off x="926501" y="2491605"/>
                  <a:ext cx="379650" cy="4303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1600">
                      <a:latin typeface="휴먼모음T" pitchFamily="18" charset="-127"/>
                      <a:ea typeface="휴먼모음T" pitchFamily="18" charset="-127"/>
                    </a:rPr>
                    <a:t>b</a:t>
                  </a:r>
                  <a:endParaRPr lang="ko-KR" altLang="en-US" sz="1600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</p:grpSp>
          <p:sp>
            <p:nvSpPr>
              <p:cNvPr id="104" name="직사각형 103"/>
              <p:cNvSpPr/>
              <p:nvPr/>
            </p:nvSpPr>
            <p:spPr>
              <a:xfrm>
                <a:off x="1071573" y="2357428"/>
                <a:ext cx="2287182" cy="5075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182563" fontAlgn="auto" latinLnBrk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조절</a:t>
                </a:r>
                <a:r>
                  <a:rPr kumimoji="0" lang="en-US" altLang="ko-KR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(</a:t>
                </a:r>
                <a:r>
                  <a:rPr kumimoji="0" lang="en-US" altLang="ko-KR" sz="1400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accommodation</a:t>
                </a:r>
                <a:r>
                  <a:rPr kumimoji="0" lang="en-US" altLang="ko-KR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)</a:t>
                </a:r>
                <a:r>
                  <a:rPr kumimoji="0" lang="ko-KR" altLang="en-US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 </a:t>
                </a:r>
              </a:p>
            </p:txBody>
          </p:sp>
        </p:grpSp>
        <p:cxnSp>
          <p:nvCxnSpPr>
            <p:cNvPr id="107" name="직선 연결선 106"/>
            <p:cNvCxnSpPr/>
            <p:nvPr/>
          </p:nvCxnSpPr>
          <p:spPr bwMode="auto">
            <a:xfrm flipV="1">
              <a:off x="3779838" y="4430633"/>
              <a:ext cx="4651375" cy="634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  <p:grpSp>
          <p:nvGrpSpPr>
            <p:cNvPr id="15386" name="그룹 115"/>
            <p:cNvGrpSpPr>
              <a:grpSpLocks/>
            </p:cNvGrpSpPr>
            <p:nvPr/>
          </p:nvGrpSpPr>
          <p:grpSpPr bwMode="auto">
            <a:xfrm>
              <a:off x="1377950" y="4391025"/>
              <a:ext cx="5837238" cy="507831"/>
              <a:chOff x="1330595" y="3429000"/>
              <a:chExt cx="5837401" cy="509253"/>
            </a:xfrm>
          </p:grpSpPr>
          <p:sp>
            <p:nvSpPr>
              <p:cNvPr id="15387" name="직사각형 116"/>
              <p:cNvSpPr>
                <a:spLocks noChangeArrowheads="1"/>
              </p:cNvSpPr>
              <p:nvPr/>
            </p:nvSpPr>
            <p:spPr bwMode="auto">
              <a:xfrm>
                <a:off x="1500166" y="3429000"/>
                <a:ext cx="5667830" cy="5092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457200" indent="-457200" algn="just" eaLnBrk="0" latinLnBrk="0" hangingPunct="0">
                  <a:lnSpc>
                    <a:spcPct val="150000"/>
                  </a:lnSpc>
                </a:pPr>
                <a:r>
                  <a:rPr kumimoji="0" lang="ko-KR" altLang="en-US">
                    <a:latin typeface="휴먼모음T" pitchFamily="18" charset="-127"/>
                    <a:ea typeface="휴먼모음T" pitchFamily="18" charset="-127"/>
                  </a:rPr>
                  <a:t>외부</a:t>
                </a:r>
                <a:r>
                  <a:rPr kumimoji="0" lang="en-US" altLang="ko-KR">
                    <a:latin typeface="휴먼모음T" pitchFamily="18" charset="-127"/>
                    <a:ea typeface="휴먼모음T" pitchFamily="18" charset="-127"/>
                  </a:rPr>
                  <a:t> </a:t>
                </a:r>
                <a:r>
                  <a:rPr kumimoji="0" lang="ko-KR" altLang="en-US">
                    <a:latin typeface="휴먼모음T" pitchFamily="18" charset="-127"/>
                    <a:ea typeface="휴먼모음T" pitchFamily="18" charset="-127"/>
                  </a:rPr>
                  <a:t>환경에 맞추어 기존 도식이나 구조를 수정하는 과정</a:t>
                </a:r>
                <a:endPara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118" name="타원 117"/>
              <p:cNvSpPr/>
              <p:nvPr/>
            </p:nvSpPr>
            <p:spPr bwMode="auto">
              <a:xfrm flipV="1">
                <a:off x="1330595" y="3616594"/>
                <a:ext cx="98133" cy="98158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371" name="그룹 46"/>
          <p:cNvGrpSpPr>
            <a:grpSpLocks/>
          </p:cNvGrpSpPr>
          <p:nvPr/>
        </p:nvGrpSpPr>
        <p:grpSpPr bwMode="auto">
          <a:xfrm>
            <a:off x="1016000" y="5072063"/>
            <a:ext cx="7415213" cy="865187"/>
            <a:chOff x="1016000" y="5072063"/>
            <a:chExt cx="7415213" cy="865187"/>
          </a:xfrm>
        </p:grpSpPr>
        <p:grpSp>
          <p:nvGrpSpPr>
            <p:cNvPr id="15373" name="그룹 142"/>
            <p:cNvGrpSpPr>
              <a:grpSpLocks/>
            </p:cNvGrpSpPr>
            <p:nvPr/>
          </p:nvGrpSpPr>
          <p:grpSpPr bwMode="auto">
            <a:xfrm>
              <a:off x="1016000" y="5072063"/>
              <a:ext cx="2271713" cy="466725"/>
              <a:chOff x="1000099" y="2357430"/>
              <a:chExt cx="2272066" cy="467344"/>
            </a:xfrm>
          </p:grpSpPr>
          <p:grpSp>
            <p:nvGrpSpPr>
              <p:cNvPr id="15380" name="그룹 97"/>
              <p:cNvGrpSpPr>
                <a:grpSpLocks/>
              </p:cNvGrpSpPr>
              <p:nvPr/>
            </p:nvGrpSpPr>
            <p:grpSpPr bwMode="auto">
              <a:xfrm>
                <a:off x="1000099" y="2415805"/>
                <a:ext cx="285740" cy="338441"/>
                <a:chOff x="926501" y="2491605"/>
                <a:chExt cx="363339" cy="430354"/>
              </a:xfrm>
            </p:grpSpPr>
            <p:pic>
              <p:nvPicPr>
                <p:cNvPr id="111" name="Picture 177" descr="bull"/>
                <p:cNvPicPr>
                  <a:picLocks noChangeAspect="1" noChangeArrowheads="1"/>
                </p:cNvPicPr>
                <p:nvPr/>
              </p:nvPicPr>
              <p:blipFill>
                <a:blip r:embed="rId3">
                  <a:duotone>
                    <a:schemeClr val="accent4">
                      <a:shade val="45000"/>
                      <a:satMod val="135000"/>
                    </a:schemeClr>
                    <a:prstClr val="white"/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936602" y="2571744"/>
                  <a:ext cx="349250" cy="349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383" name="TextBox 146"/>
                <p:cNvSpPr txBox="1">
                  <a:spLocks noChangeArrowheads="1"/>
                </p:cNvSpPr>
                <p:nvPr/>
              </p:nvSpPr>
              <p:spPr bwMode="auto">
                <a:xfrm>
                  <a:off x="926501" y="2491605"/>
                  <a:ext cx="363339" cy="4303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1600">
                      <a:latin typeface="휴먼모음T" pitchFamily="18" charset="-127"/>
                      <a:ea typeface="휴먼모음T" pitchFamily="18" charset="-127"/>
                    </a:rPr>
                    <a:t>c</a:t>
                  </a:r>
                  <a:endParaRPr lang="ko-KR" altLang="en-US" sz="1600"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</p:grpSp>
          <p:sp>
            <p:nvSpPr>
              <p:cNvPr id="110" name="직사각형 109"/>
              <p:cNvSpPr/>
              <p:nvPr/>
            </p:nvSpPr>
            <p:spPr>
              <a:xfrm>
                <a:off x="1071548" y="2357430"/>
                <a:ext cx="2200617" cy="4673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182563" fontAlgn="auto" latinLnBrk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평형화</a:t>
                </a:r>
                <a:r>
                  <a:rPr kumimoji="0" lang="en-US" altLang="ko-KR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(</a:t>
                </a:r>
                <a:r>
                  <a:rPr kumimoji="0" lang="en-US" altLang="ko-KR" sz="1400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equilibration</a:t>
                </a:r>
                <a:r>
                  <a:rPr kumimoji="0" lang="en-US" altLang="ko-KR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)</a:t>
                </a:r>
                <a:r>
                  <a:rPr kumimoji="0" lang="ko-KR" altLang="en-US" kern="0" dirty="0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 </a:t>
                </a:r>
              </a:p>
            </p:txBody>
          </p:sp>
        </p:grpSp>
        <p:cxnSp>
          <p:nvCxnSpPr>
            <p:cNvPr id="113" name="직선 연결선 112"/>
            <p:cNvCxnSpPr/>
            <p:nvPr/>
          </p:nvCxnSpPr>
          <p:spPr bwMode="auto">
            <a:xfrm flipV="1">
              <a:off x="3779838" y="5359400"/>
              <a:ext cx="4651375" cy="63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diamond" w="med" len="med"/>
            </a:ln>
            <a:effectLst/>
          </p:spPr>
        </p:cxnSp>
        <p:grpSp>
          <p:nvGrpSpPr>
            <p:cNvPr id="15375" name="그룹 118"/>
            <p:cNvGrpSpPr>
              <a:grpSpLocks/>
            </p:cNvGrpSpPr>
            <p:nvPr/>
          </p:nvGrpSpPr>
          <p:grpSpPr bwMode="auto">
            <a:xfrm>
              <a:off x="1377950" y="5429250"/>
              <a:ext cx="5837238" cy="508000"/>
              <a:chOff x="1330595" y="3429000"/>
              <a:chExt cx="5837401" cy="507831"/>
            </a:xfrm>
          </p:grpSpPr>
          <p:sp>
            <p:nvSpPr>
              <p:cNvPr id="15376" name="직사각형 119"/>
              <p:cNvSpPr>
                <a:spLocks noChangeArrowheads="1"/>
              </p:cNvSpPr>
              <p:nvPr/>
            </p:nvSpPr>
            <p:spPr bwMode="auto">
              <a:xfrm>
                <a:off x="1500166" y="3429000"/>
                <a:ext cx="5667830" cy="5078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457200" indent="-457200" algn="just" eaLnBrk="0" latinLnBrk="0" hangingPunct="0">
                  <a:lnSpc>
                    <a:spcPct val="150000"/>
                  </a:lnSpc>
                </a:pPr>
                <a:r>
                  <a: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rPr>
                  <a:t>인지구조의 균형을 유지하려는 정신과정</a:t>
                </a:r>
                <a:endParaRPr kumimoji="0" lang="en-US" altLang="ko-KR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121" name="타원 120"/>
              <p:cNvSpPr/>
              <p:nvPr/>
            </p:nvSpPr>
            <p:spPr bwMode="auto">
              <a:xfrm flipV="1">
                <a:off x="1330595" y="3616594"/>
                <a:ext cx="98133" cy="98158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5372" name="슬라이드 번호 개체 틀 4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240F0A6-B3BF-4FE6-A6FC-52B6E7B3C8A1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467543" y="568091"/>
            <a:ext cx="45336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2. Piaget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인지발달이론</a:t>
            </a:r>
          </a:p>
        </p:txBody>
      </p:sp>
      <p:sp>
        <p:nvSpPr>
          <p:cNvPr id="87" name="Freeform 20"/>
          <p:cNvSpPr>
            <a:spLocks noEditPoints="1"/>
          </p:cNvSpPr>
          <p:nvPr/>
        </p:nvSpPr>
        <p:spPr bwMode="gray">
          <a:xfrm>
            <a:off x="195263" y="2487613"/>
            <a:ext cx="6519862" cy="40386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rgbClr val="14CAEE"/>
              </a:gs>
              <a:gs pos="100000">
                <a:srgbClr val="A0C6F8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pPr latinLnBrk="0">
              <a:defRPr/>
            </a:pPr>
            <a:endParaRPr kumimoji="0" lang="ko-KR" altLang="en-US">
              <a:solidFill>
                <a:srgbClr val="000000"/>
              </a:solidFill>
            </a:endParaRPr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1708150" y="1873250"/>
            <a:ext cx="1439863" cy="1412875"/>
            <a:chOff x="2245" y="1344"/>
            <a:chExt cx="907" cy="890"/>
          </a:xfrm>
        </p:grpSpPr>
        <p:pic>
          <p:nvPicPr>
            <p:cNvPr id="16419" name="Picture 64" descr="실무예제9_블릿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45" y="1344"/>
              <a:ext cx="907" cy="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Text Box 67"/>
            <p:cNvSpPr txBox="1">
              <a:spLocks noChangeArrowheads="1"/>
            </p:cNvSpPr>
            <p:nvPr/>
          </p:nvSpPr>
          <p:spPr bwMode="auto">
            <a:xfrm>
              <a:off x="2353" y="1450"/>
              <a:ext cx="698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ko-KR" alt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인지구조</a:t>
              </a:r>
              <a:endParaRPr lang="en-US" altLang="ko-KR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hangingPunct="0">
                <a:defRPr/>
              </a:pPr>
              <a:r>
                <a:rPr lang="ko-KR" alt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부적합성</a:t>
              </a:r>
              <a:endParaRPr lang="en-US" altLang="ko-KR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hangingPunct="0">
                <a:defRPr/>
              </a:pPr>
              <a:r>
                <a:rPr lang="ko-KR" alt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인식</a:t>
              </a:r>
            </a:p>
          </p:txBody>
        </p:sp>
      </p:grpSp>
      <p:grpSp>
        <p:nvGrpSpPr>
          <p:cNvPr id="3" name="Group 72"/>
          <p:cNvGrpSpPr>
            <a:grpSpLocks/>
          </p:cNvGrpSpPr>
          <p:nvPr/>
        </p:nvGrpSpPr>
        <p:grpSpPr bwMode="auto">
          <a:xfrm>
            <a:off x="128588" y="2709863"/>
            <a:ext cx="1800225" cy="1765300"/>
            <a:chOff x="1247" y="1842"/>
            <a:chExt cx="1134" cy="1112"/>
          </a:xfrm>
        </p:grpSpPr>
        <p:pic>
          <p:nvPicPr>
            <p:cNvPr id="16417" name="Picture 66" descr="블릿_y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7" y="1842"/>
              <a:ext cx="1134" cy="1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3" name="Text Box 68"/>
            <p:cNvSpPr txBox="1">
              <a:spLocks noChangeArrowheads="1"/>
            </p:cNvSpPr>
            <p:nvPr/>
          </p:nvSpPr>
          <p:spPr bwMode="auto">
            <a:xfrm>
              <a:off x="1439" y="2062"/>
              <a:ext cx="698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20000"/>
                </a:lnSpc>
                <a:defRPr/>
              </a:pPr>
              <a:r>
                <a:rPr lang="ko-KR" alt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인지갈등</a:t>
              </a:r>
              <a:endParaRPr lang="en-US" altLang="ko-KR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hangingPunct="0">
                <a:lnSpc>
                  <a:spcPct val="120000"/>
                </a:lnSpc>
                <a:defRPr/>
              </a:pPr>
              <a:r>
                <a:rPr lang="ko-KR" alt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유발</a:t>
              </a:r>
            </a:p>
          </p:txBody>
        </p:sp>
      </p:grp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1203325" y="3954463"/>
            <a:ext cx="2160588" cy="2117725"/>
            <a:chOff x="1882" y="2640"/>
            <a:chExt cx="1361" cy="1334"/>
          </a:xfrm>
        </p:grpSpPr>
        <p:pic>
          <p:nvPicPr>
            <p:cNvPr id="16415" name="Picture 62" descr="블릿_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82" y="2640"/>
              <a:ext cx="1361" cy="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6" name="Text Box 69"/>
            <p:cNvSpPr txBox="1">
              <a:spLocks noChangeArrowheads="1"/>
            </p:cNvSpPr>
            <p:nvPr/>
          </p:nvSpPr>
          <p:spPr bwMode="auto">
            <a:xfrm>
              <a:off x="2159" y="2966"/>
              <a:ext cx="82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ko-KR" altLang="en-US" sz="2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인지갈등 </a:t>
              </a:r>
              <a:endParaRPr lang="en-US" altLang="ko-KR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엑스포" pitchFamily="18" charset="-127"/>
                <a:ea typeface="휴먼엑스포" pitchFamily="18" charset="-127"/>
              </a:endParaRPr>
            </a:p>
            <a:p>
              <a:pPr eaLnBrk="0" hangingPunct="0">
                <a:defRPr/>
              </a:pPr>
              <a:r>
                <a:rPr lang="ko-KR" altLang="en-US" sz="2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극복 노력</a:t>
              </a:r>
            </a:p>
          </p:txBody>
        </p:sp>
      </p:grpSp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3221038" y="3960813"/>
            <a:ext cx="2808287" cy="2754312"/>
            <a:chOff x="3198" y="2585"/>
            <a:chExt cx="1769" cy="1735"/>
          </a:xfrm>
        </p:grpSpPr>
        <p:pic>
          <p:nvPicPr>
            <p:cNvPr id="16413" name="Picture 65" descr="블릿_r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98" y="2585"/>
              <a:ext cx="1769" cy="1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9" name="Text Box 70"/>
            <p:cNvSpPr txBox="1">
              <a:spLocks noChangeArrowheads="1"/>
            </p:cNvSpPr>
            <p:nvPr/>
          </p:nvSpPr>
          <p:spPr bwMode="auto">
            <a:xfrm>
              <a:off x="3419" y="3012"/>
              <a:ext cx="1357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20000"/>
                </a:lnSpc>
                <a:defRPr/>
              </a:pPr>
              <a:r>
                <a:rPr lang="ko-KR" alt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더 정교한</a:t>
              </a:r>
              <a:endParaRPr lang="en-US" altLang="ko-K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휴먼엑스포" pitchFamily="18" charset="-127"/>
                <a:ea typeface="휴먼엑스포" pitchFamily="18" charset="-127"/>
              </a:endParaRPr>
            </a:p>
            <a:p>
              <a:pPr algn="ctr" eaLnBrk="0" hangingPunct="0">
                <a:lnSpc>
                  <a:spcPct val="120000"/>
                </a:lnSpc>
                <a:defRPr/>
              </a:pPr>
              <a:r>
                <a:rPr lang="ko-KR" alt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인지구조 형성</a:t>
              </a:r>
            </a:p>
          </p:txBody>
        </p:sp>
      </p:grpSp>
      <p:grpSp>
        <p:nvGrpSpPr>
          <p:cNvPr id="6" name="그룹 104"/>
          <p:cNvGrpSpPr>
            <a:grpSpLocks/>
          </p:cNvGrpSpPr>
          <p:nvPr/>
        </p:nvGrpSpPr>
        <p:grpSpPr bwMode="auto">
          <a:xfrm>
            <a:off x="3881438" y="1857375"/>
            <a:ext cx="5191125" cy="2071688"/>
            <a:chOff x="3880769" y="1857352"/>
            <a:chExt cx="5191231" cy="2071717"/>
          </a:xfrm>
        </p:grpSpPr>
        <p:grpSp>
          <p:nvGrpSpPr>
            <p:cNvPr id="7" name="그룹 99"/>
            <p:cNvGrpSpPr/>
            <p:nvPr/>
          </p:nvGrpSpPr>
          <p:grpSpPr>
            <a:xfrm>
              <a:off x="3880769" y="1857352"/>
              <a:ext cx="4977509" cy="2071717"/>
              <a:chOff x="892940" y="3556467"/>
              <a:chExt cx="6626406" cy="2758016"/>
            </a:xfr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grpSpPr>
          <p:pic>
            <p:nvPicPr>
              <p:cNvPr id="101" name="Picture 5" descr="233"/>
              <p:cNvPicPr>
                <a:picLocks noChangeAspect="1" noChangeArrowheads="1"/>
              </p:cNvPicPr>
              <p:nvPr/>
            </p:nvPicPr>
            <p:blipFill>
              <a:blip r:embed="rId6"/>
              <a:srcRect l="24310"/>
              <a:stretch>
                <a:fillRect/>
              </a:stretch>
            </p:blipFill>
            <p:spPr bwMode="auto">
              <a:xfrm flipH="1">
                <a:off x="892940" y="3651575"/>
                <a:ext cx="6626406" cy="2662908"/>
              </a:xfrm>
              <a:prstGeom prst="rect">
                <a:avLst/>
              </a:prstGeom>
              <a:noFill/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</p:pic>
          <p:grpSp>
            <p:nvGrpSpPr>
              <p:cNvPr id="8" name="그룹 40"/>
              <p:cNvGrpSpPr/>
              <p:nvPr/>
            </p:nvGrpSpPr>
            <p:grpSpPr>
              <a:xfrm flipH="1">
                <a:off x="956345" y="3556467"/>
                <a:ext cx="3178039" cy="642942"/>
                <a:chOff x="4119545" y="2627771"/>
                <a:chExt cx="3178039" cy="642942"/>
              </a:xfrm>
            </p:grpSpPr>
            <p:pic>
              <p:nvPicPr>
                <p:cNvPr id="103" name="Picture 14" descr="0361"/>
                <p:cNvPicPr>
                  <a:picLocks noChangeAspect="1" noChangeArrowheads="1"/>
                </p:cNvPicPr>
                <p:nvPr/>
              </p:nvPicPr>
              <p:blipFill>
                <a:blip r:embed="rId7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4119545" y="2627771"/>
                  <a:ext cx="3178039" cy="642942"/>
                </a:xfrm>
                <a:prstGeom prst="rect">
                  <a:avLst/>
                </a:prstGeom>
                <a:noFill/>
              </p:spPr>
            </p:pic>
            <p:sp>
              <p:nvSpPr>
                <p:cNvPr id="104" name="TextBox 103"/>
                <p:cNvSpPr txBox="1"/>
                <p:nvPr/>
              </p:nvSpPr>
              <p:spPr bwMode="auto">
                <a:xfrm>
                  <a:off x="4595061" y="2627771"/>
                  <a:ext cx="2418967" cy="491681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eaLnBrk="0" latinLnBrk="0" hangingPunct="0">
                    <a:defRPr/>
                  </a:pPr>
                  <a:r>
                    <a:rPr kumimoji="0" lang="ko-KR" altLang="en-US" b="1" spc="50" dirty="0">
                      <a:ln w="11430"/>
                      <a:solidFill>
                        <a:srgbClr val="006600"/>
                      </a:solidFill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HY헤드라인M" pitchFamily="18" charset="-127"/>
                      <a:ea typeface="HY헤드라인M" pitchFamily="18" charset="-127"/>
                    </a:rPr>
                    <a:t>단계의 특징</a:t>
                  </a:r>
                </a:p>
              </p:txBody>
            </p:sp>
          </p:grpSp>
        </p:grpSp>
        <p:sp>
          <p:nvSpPr>
            <p:cNvPr id="16412" name="TextBox 19"/>
            <p:cNvSpPr txBox="1">
              <a:spLocks noChangeArrowheads="1"/>
            </p:cNvSpPr>
            <p:nvPr/>
          </p:nvSpPr>
          <p:spPr bwMode="auto">
            <a:xfrm>
              <a:off x="4142740" y="2278076"/>
              <a:ext cx="4929260" cy="1508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 사고의 질적인 차이를 나타낸다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  <a:p>
              <a:pPr eaLnBrk="0" latin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 인지발달은 비연속적인 과정이다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  <a:p>
              <a:pPr eaLnBrk="0" latin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 특정 단계 내의 사고는 비교적 동질적이다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  <a:p>
              <a:pPr eaLnBrk="0" latinLnBrk="0" hangingPunct="0">
                <a:spcBef>
                  <a:spcPts val="800"/>
                </a:spcBef>
                <a:buFont typeface="Wingdings" pitchFamily="2" charset="2"/>
                <a:buChar char="§"/>
              </a:pPr>
              <a:r>
                <a:rPr kumimoji="0" lang="ko-KR" altLang="en-US">
                  <a:latin typeface="휴먼모음T" pitchFamily="18" charset="-127"/>
                  <a:ea typeface="휴먼모음T" pitchFamily="18" charset="-127"/>
                </a:rPr>
                <a:t> 모든 사람은 발달단계를 같은 순서로 통과한다</a:t>
              </a:r>
              <a:r>
                <a:rPr kumimoji="0" lang="en-US" altLang="ko-KR"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6393" name="그룹 26"/>
          <p:cNvGrpSpPr>
            <a:grpSpLocks/>
          </p:cNvGrpSpPr>
          <p:nvPr/>
        </p:nvGrpSpPr>
        <p:grpSpPr bwMode="auto">
          <a:xfrm>
            <a:off x="7072313" y="4344988"/>
            <a:ext cx="1714500" cy="1928812"/>
            <a:chOff x="7072330" y="4214818"/>
            <a:chExt cx="1714512" cy="1928826"/>
          </a:xfrm>
        </p:grpSpPr>
        <p:grpSp>
          <p:nvGrpSpPr>
            <p:cNvPr id="16405" name="그룹 24"/>
            <p:cNvGrpSpPr>
              <a:grpSpLocks/>
            </p:cNvGrpSpPr>
            <p:nvPr/>
          </p:nvGrpSpPr>
          <p:grpSpPr bwMode="auto">
            <a:xfrm>
              <a:off x="7072330" y="4214818"/>
              <a:ext cx="1714512" cy="1928826"/>
              <a:chOff x="6357950" y="4357694"/>
              <a:chExt cx="2455850" cy="1928826"/>
            </a:xfrm>
          </p:grpSpPr>
          <p:sp>
            <p:nvSpPr>
              <p:cNvPr id="24" name="직사각형 23"/>
              <p:cNvSpPr/>
              <p:nvPr/>
            </p:nvSpPr>
            <p:spPr bwMode="auto">
              <a:xfrm>
                <a:off x="6357950" y="4429132"/>
                <a:ext cx="2455850" cy="1806568"/>
              </a:xfrm>
              <a:prstGeom prst="rect">
                <a:avLst/>
              </a:prstGeom>
              <a:ln>
                <a:noFill/>
                <a:headEnd type="none" w="med" len="med"/>
                <a:tailEnd type="none" w="med" len="med"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16410" name="Picture 32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357950" y="4357694"/>
                <a:ext cx="2433764" cy="1928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6406" name="TextBox 25"/>
            <p:cNvSpPr txBox="1">
              <a:spLocks noChangeArrowheads="1"/>
            </p:cNvSpPr>
            <p:nvPr/>
          </p:nvSpPr>
          <p:spPr bwMode="auto">
            <a:xfrm>
              <a:off x="7455403" y="4500570"/>
              <a:ext cx="902811" cy="1322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2800">
                  <a:latin typeface="휴먼엑스포" pitchFamily="18" charset="-127"/>
                  <a:ea typeface="휴먼엑스포" pitchFamily="18" charset="-127"/>
                </a:rPr>
                <a:t>인지</a:t>
              </a:r>
              <a:endParaRPr lang="en-US" altLang="ko-KR" sz="2800">
                <a:latin typeface="휴먼엑스포" pitchFamily="18" charset="-127"/>
                <a:ea typeface="휴먼엑스포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800">
                  <a:latin typeface="휴먼엑스포" pitchFamily="18" charset="-127"/>
                  <a:ea typeface="휴먼엑스포" pitchFamily="18" charset="-127"/>
                </a:rPr>
                <a:t>발달</a:t>
              </a:r>
            </a:p>
          </p:txBody>
        </p:sp>
      </p:grpSp>
      <p:grpSp>
        <p:nvGrpSpPr>
          <p:cNvPr id="16394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5" y="1324261"/>
            <a:chExt cx="8429623" cy="463264"/>
          </a:xfrm>
        </p:grpSpPr>
        <p:grpSp>
          <p:nvGrpSpPr>
            <p:cNvPr id="16396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3" cy="401637"/>
              <a:chOff x="642910" y="1385816"/>
              <a:chExt cx="8429652" cy="401659"/>
            </a:xfrm>
          </p:grpSpPr>
          <p:sp>
            <p:nvSpPr>
              <p:cNvPr id="16403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1694700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인지발달단계</a:t>
                </a:r>
              </a:p>
            </p:txBody>
          </p:sp>
          <p:cxnSp>
            <p:nvCxnSpPr>
              <p:cNvPr id="16404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16397" name="그룹 49"/>
            <p:cNvGrpSpPr>
              <a:grpSpLocks/>
            </p:cNvGrpSpPr>
            <p:nvPr/>
          </p:nvGrpSpPr>
          <p:grpSpPr bwMode="auto">
            <a:xfrm>
              <a:off x="671511" y="1395655"/>
              <a:ext cx="328612" cy="318890"/>
              <a:chOff x="7315196" y="1295884"/>
              <a:chExt cx="657225" cy="637781"/>
            </a:xfrm>
          </p:grpSpPr>
          <p:sp>
            <p:nvSpPr>
              <p:cNvPr id="32" name="AutoShape 4"/>
              <p:cNvSpPr>
                <a:spLocks noChangeArrowheads="1"/>
              </p:cNvSpPr>
              <p:nvPr/>
            </p:nvSpPr>
            <p:spPr bwMode="auto">
              <a:xfrm>
                <a:off x="7315194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6398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39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4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6395" name="슬라이드 번호 개체 틀 3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435089F-8F33-4CA7-AE36-8D6F4087B2AD}" type="slidenum">
              <a:rPr lang="en-US" altLang="ko-KR" smtClean="0"/>
              <a:pPr/>
              <a:t>6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467543" y="568091"/>
            <a:ext cx="45336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2. Piaget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인지발달이론</a:t>
            </a:r>
          </a:p>
        </p:txBody>
      </p:sp>
      <p:sp>
        <p:nvSpPr>
          <p:cNvPr id="4" name="오각형 3"/>
          <p:cNvSpPr/>
          <p:nvPr/>
        </p:nvSpPr>
        <p:spPr bwMode="auto">
          <a:xfrm>
            <a:off x="357188" y="2143125"/>
            <a:ext cx="1785937" cy="803275"/>
          </a:xfrm>
          <a:prstGeom prst="homePlat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감각운동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algn="ctr" eaLnBrk="0" latinLnBrk="0" hangingPunct="0">
              <a:defRPr/>
            </a:pP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(0~2</a:t>
            </a:r>
            <a:r>
              <a:rPr kumimoji="0" lang="ko-KR" altLang="en-US" dirty="0">
                <a:latin typeface="휴먼엑스포" pitchFamily="18" charset="-127"/>
                <a:ea typeface="휴먼엑스포" pitchFamily="18" charset="-127"/>
              </a:rPr>
              <a:t>세</a:t>
            </a: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)</a:t>
            </a:r>
            <a:endParaRPr kumimoji="0" lang="ko-KR" altLang="en-US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" name="오각형 4"/>
          <p:cNvSpPr/>
          <p:nvPr/>
        </p:nvSpPr>
        <p:spPr bwMode="auto">
          <a:xfrm>
            <a:off x="2571750" y="2143125"/>
            <a:ext cx="1785938" cy="803275"/>
          </a:xfrm>
          <a:prstGeom prst="homePlat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전 조작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algn="ctr" eaLnBrk="0" latinLnBrk="0" hangingPunct="0">
              <a:defRPr/>
            </a:pP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(2~7</a:t>
            </a:r>
            <a:r>
              <a:rPr kumimoji="0" lang="ko-KR" altLang="en-US" dirty="0">
                <a:latin typeface="휴먼엑스포" pitchFamily="18" charset="-127"/>
                <a:ea typeface="휴먼엑스포" pitchFamily="18" charset="-127"/>
              </a:rPr>
              <a:t>세</a:t>
            </a: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)</a:t>
            </a:r>
            <a:endParaRPr kumimoji="0" lang="ko-KR" altLang="en-US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" name="오각형 5"/>
          <p:cNvSpPr/>
          <p:nvPr/>
        </p:nvSpPr>
        <p:spPr bwMode="auto">
          <a:xfrm>
            <a:off x="5000625" y="2143125"/>
            <a:ext cx="1785938" cy="803275"/>
          </a:xfrm>
          <a:prstGeom prst="homePlat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구체적 조작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algn="ctr" eaLnBrk="0" latinLnBrk="0" hangingPunct="0">
              <a:defRPr/>
            </a:pP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(7~11</a:t>
            </a:r>
            <a:r>
              <a:rPr kumimoji="0" lang="ko-KR" altLang="en-US" dirty="0">
                <a:latin typeface="휴먼엑스포" pitchFamily="18" charset="-127"/>
                <a:ea typeface="휴먼엑스포" pitchFamily="18" charset="-127"/>
              </a:rPr>
              <a:t>세</a:t>
            </a: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)</a:t>
            </a:r>
            <a:endParaRPr kumimoji="0" lang="ko-KR" altLang="en-US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7072313" y="2143125"/>
            <a:ext cx="1785937" cy="8032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형식적 조작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algn="ctr" eaLnBrk="0" latinLnBrk="0" hangingPunct="0">
              <a:defRPr/>
            </a:pP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(11~15</a:t>
            </a:r>
            <a:r>
              <a:rPr kumimoji="0" lang="ko-KR" altLang="en-US" dirty="0">
                <a:latin typeface="휴먼엑스포" pitchFamily="18" charset="-127"/>
                <a:ea typeface="휴먼엑스포" pitchFamily="18" charset="-127"/>
              </a:rPr>
              <a:t>세</a:t>
            </a: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)</a:t>
            </a:r>
            <a:endParaRPr kumimoji="0" lang="ko-KR" altLang="en-US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1905000" y="3286125"/>
            <a:ext cx="1238250" cy="7143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ko-KR" altLang="en-US" dirty="0" err="1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전개념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algn="ctr" eaLnBrk="0" latinLnBrk="0" hangingPunct="0">
              <a:defRPr/>
            </a:pP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(2~4</a:t>
            </a:r>
            <a:r>
              <a:rPr kumimoji="0" lang="ko-KR" altLang="en-US" dirty="0">
                <a:latin typeface="휴먼엑스포" pitchFamily="18" charset="-127"/>
                <a:ea typeface="휴먼엑스포" pitchFamily="18" charset="-127"/>
              </a:rPr>
              <a:t>세</a:t>
            </a: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)</a:t>
            </a:r>
            <a:endParaRPr kumimoji="0" lang="ko-KR" altLang="en-US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 bwMode="auto">
          <a:xfrm>
            <a:off x="3381375" y="3286125"/>
            <a:ext cx="1547813" cy="7143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latinLnBrk="0" hangingPunct="0">
              <a:defRPr/>
            </a:pP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직관적 사고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algn="ctr" eaLnBrk="0" latinLnBrk="0" hangingPunct="0">
              <a:defRPr/>
            </a:pP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(</a:t>
            </a: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4~7</a:t>
            </a:r>
            <a:r>
              <a:rPr kumimoji="0" lang="ko-KR" altLang="en-US" dirty="0">
                <a:latin typeface="휴먼엑스포" pitchFamily="18" charset="-127"/>
                <a:ea typeface="휴먼엑스포" pitchFamily="18" charset="-127"/>
              </a:rPr>
              <a:t>세</a:t>
            </a:r>
            <a:r>
              <a:rPr kumimoji="0" lang="en-US" altLang="ko-KR" dirty="0">
                <a:latin typeface="휴먼엑스포" pitchFamily="18" charset="-127"/>
                <a:ea typeface="휴먼엑스포" pitchFamily="18" charset="-127"/>
              </a:rPr>
              <a:t>)</a:t>
            </a:r>
            <a:endParaRPr kumimoji="0" lang="ko-KR" altLang="en-US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214313" y="4214813"/>
            <a:ext cx="1643062" cy="21431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0"/>
          <a:lstStyle/>
          <a:p>
            <a:pPr eaLnBrk="0" latinLnBrk="0" hangingPunct="0"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감각과 동작을 통해 세계를 이해한다</a:t>
            </a:r>
            <a:r>
              <a:rPr kumimoji="0"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eaLnBrk="0" latinLnBrk="0" hangingPunct="0">
              <a:defRPr/>
            </a:pPr>
            <a:endParaRPr kumimoji="0"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감각운동지능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대상영속성</a:t>
            </a:r>
          </a:p>
        </p:txBody>
      </p:sp>
      <p:sp>
        <p:nvSpPr>
          <p:cNvPr id="12" name="직사각형 11"/>
          <p:cNvSpPr/>
          <p:nvPr/>
        </p:nvSpPr>
        <p:spPr bwMode="auto">
          <a:xfrm>
            <a:off x="1946275" y="4214813"/>
            <a:ext cx="1643063" cy="21431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0"/>
          <a:lstStyle/>
          <a:p>
            <a:pPr eaLnBrk="0" latinLnBrk="0" hangingPunct="0"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상징적 기능이</a:t>
            </a:r>
            <a:endParaRPr kumimoji="0"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발달하고</a:t>
            </a:r>
            <a:endParaRPr kumimoji="0"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defRPr/>
            </a:pPr>
            <a:r>
              <a:rPr kumimoji="0" lang="ko-KR" altLang="en-US" sz="16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전개념을</a:t>
            </a:r>
            <a:r>
              <a:rPr kumimoji="0"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사용한다</a:t>
            </a:r>
            <a:r>
              <a:rPr kumimoji="0"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eaLnBrk="0" latinLnBrk="0" hangingPunct="0">
              <a:defRPr/>
            </a:pPr>
            <a:endParaRPr kumimoji="0"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변환적 추리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물활론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실재론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인공론</a:t>
            </a:r>
            <a:endParaRPr kumimoji="0"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3678238" y="4214813"/>
            <a:ext cx="1644650" cy="21431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0"/>
          <a:lstStyle/>
          <a:p>
            <a:pPr eaLnBrk="0" latinLnBrk="0" hangingPunct="0"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사물의 여러 측면들을 동시에 고려하지 못한다</a:t>
            </a:r>
            <a:r>
              <a:rPr kumimoji="0"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eaLnBrk="0" latinLnBrk="0" hangingPunct="0">
              <a:defRPr/>
            </a:pPr>
            <a:endParaRPr kumimoji="0"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자아중심성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직관적 사고</a:t>
            </a:r>
          </a:p>
        </p:txBody>
      </p:sp>
      <p:sp>
        <p:nvSpPr>
          <p:cNvPr id="15" name="직사각형 14"/>
          <p:cNvSpPr/>
          <p:nvPr/>
        </p:nvSpPr>
        <p:spPr bwMode="auto">
          <a:xfrm>
            <a:off x="5411788" y="4214813"/>
            <a:ext cx="1643062" cy="21431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0"/>
          <a:lstStyle/>
          <a:p>
            <a:pPr eaLnBrk="0" latinLnBrk="0" hangingPunct="0"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구체적 대상에 대해 논리적으로 사고할 수 있다</a:t>
            </a:r>
            <a:r>
              <a:rPr kumimoji="0"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eaLnBrk="0" latinLnBrk="0" hangingPunct="0">
              <a:defRPr/>
            </a:pPr>
            <a:endParaRPr kumimoji="0"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보존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분류조작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서열조작</a:t>
            </a:r>
          </a:p>
        </p:txBody>
      </p:sp>
      <p:sp>
        <p:nvSpPr>
          <p:cNvPr id="16" name="직사각형 15"/>
          <p:cNvSpPr/>
          <p:nvPr/>
        </p:nvSpPr>
        <p:spPr bwMode="auto">
          <a:xfrm>
            <a:off x="7143750" y="4214813"/>
            <a:ext cx="1643063" cy="21431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rIns="0"/>
          <a:lstStyle/>
          <a:p>
            <a:pPr eaLnBrk="0" latinLnBrk="0" hangingPunct="0">
              <a:defRPr/>
            </a:pPr>
            <a:r>
              <a:rPr kumimoji="0"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추상적 대상에 대해 논리적으로 사고할 수 있다</a:t>
            </a:r>
            <a:r>
              <a:rPr kumimoji="0"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eaLnBrk="0" latinLnBrk="0" hangingPunct="0">
              <a:defRPr/>
            </a:pPr>
            <a:endParaRPr kumimoji="0"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추상적 사고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가설연역적 사고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명제적 사고</a:t>
            </a:r>
            <a:endParaRPr kumimoji="0"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0" latinLnBrk="0" hangingPunct="0">
              <a:buFont typeface="Wingdings" pitchFamily="2" charset="2"/>
              <a:buChar char="§"/>
              <a:defRPr/>
            </a:pPr>
            <a:r>
              <a:rPr kumimoji="0"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조합적 사고</a:t>
            </a:r>
          </a:p>
        </p:txBody>
      </p:sp>
      <p:cxnSp>
        <p:nvCxnSpPr>
          <p:cNvPr id="18" name="직선 연결선 17"/>
          <p:cNvCxnSpPr>
            <a:stCxn id="4" idx="2"/>
            <a:endCxn id="11" idx="0"/>
          </p:cNvCxnSpPr>
          <p:nvPr/>
        </p:nvCxnSpPr>
        <p:spPr bwMode="auto">
          <a:xfrm rot="5400000">
            <a:off x="408781" y="3574257"/>
            <a:ext cx="1268413" cy="127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1" name="직선 연결선 20"/>
          <p:cNvCxnSpPr>
            <a:endCxn id="15" idx="0"/>
          </p:cNvCxnSpPr>
          <p:nvPr/>
        </p:nvCxnSpPr>
        <p:spPr bwMode="auto">
          <a:xfrm rot="16200000" flipH="1">
            <a:off x="5581650" y="3562351"/>
            <a:ext cx="1285875" cy="1905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3" name="직선 연결선 22"/>
          <p:cNvCxnSpPr>
            <a:stCxn id="8" idx="2"/>
            <a:endCxn id="16" idx="0"/>
          </p:cNvCxnSpPr>
          <p:nvPr/>
        </p:nvCxnSpPr>
        <p:spPr bwMode="auto">
          <a:xfrm rot="16200000" flipH="1">
            <a:off x="7330281" y="3580607"/>
            <a:ext cx="126841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28" name="꺾인 연결선 27"/>
          <p:cNvCxnSpPr>
            <a:stCxn id="9" idx="0"/>
            <a:endCxn id="10" idx="0"/>
          </p:cNvCxnSpPr>
          <p:nvPr/>
        </p:nvCxnSpPr>
        <p:spPr bwMode="auto">
          <a:xfrm rot="5400000" flipH="1" flipV="1">
            <a:off x="3339306" y="2469357"/>
            <a:ext cx="1587" cy="1631950"/>
          </a:xfrm>
          <a:prstGeom prst="bentConnector3">
            <a:avLst>
              <a:gd name="adj1" fmla="val 9596854"/>
            </a:avLst>
          </a:prstGeom>
          <a:ln>
            <a:solidFill>
              <a:schemeClr val="tx1">
                <a:lumMod val="65000"/>
                <a:lumOff val="3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cxnSp>
        <p:nvCxnSpPr>
          <p:cNvPr id="31" name="직선 연결선 30"/>
          <p:cNvCxnSpPr>
            <a:endCxn id="5" idx="2"/>
          </p:cNvCxnSpPr>
          <p:nvPr/>
        </p:nvCxnSpPr>
        <p:spPr bwMode="auto">
          <a:xfrm rot="16200000" flipV="1">
            <a:off x="3176588" y="3033712"/>
            <a:ext cx="196850" cy="222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cxnSp>
      <p:grpSp>
        <p:nvGrpSpPr>
          <p:cNvPr id="17427" name="그룹 114"/>
          <p:cNvGrpSpPr>
            <a:grpSpLocks/>
          </p:cNvGrpSpPr>
          <p:nvPr/>
        </p:nvGrpSpPr>
        <p:grpSpPr bwMode="auto">
          <a:xfrm>
            <a:off x="642938" y="1182688"/>
            <a:ext cx="8429625" cy="708025"/>
            <a:chOff x="642936" y="1182816"/>
            <a:chExt cx="8429625" cy="707886"/>
          </a:xfrm>
        </p:grpSpPr>
        <p:grpSp>
          <p:nvGrpSpPr>
            <p:cNvPr id="17429" name="그룹 48"/>
            <p:cNvGrpSpPr>
              <a:grpSpLocks/>
            </p:cNvGrpSpPr>
            <p:nvPr/>
          </p:nvGrpSpPr>
          <p:grpSpPr bwMode="auto">
            <a:xfrm>
              <a:off x="642936" y="1385888"/>
              <a:ext cx="8429625" cy="401637"/>
              <a:chOff x="642910" y="1385816"/>
              <a:chExt cx="8429652" cy="401659"/>
            </a:xfrm>
          </p:grpSpPr>
          <p:sp>
            <p:nvSpPr>
              <p:cNvPr id="17436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3502892" cy="4000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Piaget </a:t>
                </a:r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이론의 인지발달단계</a:t>
                </a:r>
              </a:p>
            </p:txBody>
          </p:sp>
          <p:cxnSp>
            <p:nvCxnSpPr>
              <p:cNvPr id="17437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17430" name="그룹 49"/>
            <p:cNvGrpSpPr>
              <a:grpSpLocks/>
            </p:cNvGrpSpPr>
            <p:nvPr/>
          </p:nvGrpSpPr>
          <p:grpSpPr bwMode="auto">
            <a:xfrm>
              <a:off x="671511" y="1395499"/>
              <a:ext cx="328612" cy="319024"/>
              <a:chOff x="7315196" y="1295572"/>
              <a:chExt cx="657225" cy="638049"/>
            </a:xfrm>
          </p:grpSpPr>
          <p:sp>
            <p:nvSpPr>
              <p:cNvPr id="39" name="AutoShape 4"/>
              <p:cNvSpPr>
                <a:spLocks noChangeArrowheads="1"/>
              </p:cNvSpPr>
              <p:nvPr/>
            </p:nvSpPr>
            <p:spPr bwMode="auto">
              <a:xfrm>
                <a:off x="7315196" y="1295572"/>
                <a:ext cx="657225" cy="638049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7431" name="TextBox 88"/>
            <p:cNvSpPr txBox="1">
              <a:spLocks noChangeArrowheads="1"/>
            </p:cNvSpPr>
            <p:nvPr/>
          </p:nvSpPr>
          <p:spPr bwMode="auto">
            <a:xfrm>
              <a:off x="676275" y="1182816"/>
              <a:ext cx="35298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4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*</a:t>
              </a:r>
              <a:endParaRPr lang="ko-KR" altLang="en-US" sz="4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7428" name="슬라이드 번호 개체 틀 2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B990AA9-6183-458B-A3CE-02FFF41713F4}" type="slidenum">
              <a:rPr lang="en-US" altLang="ko-KR" smtClean="0"/>
              <a:pPr/>
              <a:t>7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467543" y="568091"/>
            <a:ext cx="45336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2. Piaget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인지발달이론</a:t>
            </a:r>
          </a:p>
        </p:txBody>
      </p:sp>
      <p:grpSp>
        <p:nvGrpSpPr>
          <p:cNvPr id="18435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5" y="1324261"/>
            <a:chExt cx="8429623" cy="463264"/>
          </a:xfrm>
        </p:grpSpPr>
        <p:grpSp>
          <p:nvGrpSpPr>
            <p:cNvPr id="18463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2" cy="401637"/>
              <a:chOff x="642910" y="1385816"/>
              <a:chExt cx="8429652" cy="401659"/>
            </a:xfrm>
          </p:grpSpPr>
          <p:sp>
            <p:nvSpPr>
              <p:cNvPr id="18470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3352211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Piaget </a:t>
                </a:r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이론의</a:t>
                </a:r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 </a:t>
                </a:r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교육적 적용</a:t>
                </a:r>
              </a:p>
            </p:txBody>
          </p:sp>
          <p:cxnSp>
            <p:nvCxnSpPr>
              <p:cNvPr id="18471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18464" name="그룹 49"/>
            <p:cNvGrpSpPr>
              <a:grpSpLocks/>
            </p:cNvGrpSpPr>
            <p:nvPr/>
          </p:nvGrpSpPr>
          <p:grpSpPr bwMode="auto">
            <a:xfrm>
              <a:off x="671511" y="1395655"/>
              <a:ext cx="328612" cy="318890"/>
              <a:chOff x="7315196" y="1295884"/>
              <a:chExt cx="657225" cy="637781"/>
            </a:xfrm>
          </p:grpSpPr>
          <p:sp>
            <p:nvSpPr>
              <p:cNvPr id="28" name="AutoShape 4"/>
              <p:cNvSpPr>
                <a:spLocks noChangeArrowheads="1"/>
              </p:cNvSpPr>
              <p:nvPr/>
            </p:nvSpPr>
            <p:spPr bwMode="auto">
              <a:xfrm>
                <a:off x="7315194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8465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39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5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35" name="Picture 5" descr="233"/>
          <p:cNvPicPr>
            <a:picLocks noChangeAspect="1" noChangeArrowheads="1"/>
          </p:cNvPicPr>
          <p:nvPr/>
        </p:nvPicPr>
        <p:blipFill>
          <a:blip r:embed="rId2"/>
          <a:srcRect r="24310"/>
          <a:stretch>
            <a:fillRect/>
          </a:stretch>
        </p:blipFill>
        <p:spPr bwMode="auto">
          <a:xfrm>
            <a:off x="285750" y="2058988"/>
            <a:ext cx="8501063" cy="422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18437" name="그룹 65"/>
          <p:cNvGrpSpPr>
            <a:grpSpLocks/>
          </p:cNvGrpSpPr>
          <p:nvPr/>
        </p:nvGrpSpPr>
        <p:grpSpPr bwMode="auto">
          <a:xfrm>
            <a:off x="857250" y="2000250"/>
            <a:ext cx="5630863" cy="554038"/>
            <a:chOff x="857250" y="2000251"/>
            <a:chExt cx="5630410" cy="553998"/>
          </a:xfrm>
        </p:grpSpPr>
        <p:grpSp>
          <p:nvGrpSpPr>
            <p:cNvPr id="18459" name="그룹 34"/>
            <p:cNvGrpSpPr>
              <a:grpSpLocks/>
            </p:cNvGrpSpPr>
            <p:nvPr/>
          </p:nvGrpSpPr>
          <p:grpSpPr bwMode="auto">
            <a:xfrm>
              <a:off x="857250" y="2092326"/>
              <a:ext cx="349250" cy="381000"/>
              <a:chOff x="936602" y="2539580"/>
              <a:chExt cx="349250" cy="381414"/>
            </a:xfrm>
          </p:grpSpPr>
          <p:pic>
            <p:nvPicPr>
              <p:cNvPr id="39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62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1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41" name="직사각형 40"/>
            <p:cNvSpPr/>
            <p:nvPr/>
          </p:nvSpPr>
          <p:spPr>
            <a:xfrm>
              <a:off x="1019162" y="2000251"/>
              <a:ext cx="5468498" cy="55399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교육목표</a:t>
              </a:r>
              <a:r>
                <a:rPr kumimoji="0" lang="en-US" altLang="ko-KR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: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발달단계에 적합한 사고능력을 신장</a:t>
              </a:r>
              <a:endParaRPr kumimoji="0" lang="ko-KR" altLang="en-US" sz="2000" kern="0" dirty="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8438" name="그룹 64"/>
          <p:cNvGrpSpPr>
            <a:grpSpLocks/>
          </p:cNvGrpSpPr>
          <p:nvPr/>
        </p:nvGrpSpPr>
        <p:grpSpPr bwMode="auto">
          <a:xfrm>
            <a:off x="857250" y="2855913"/>
            <a:ext cx="7135813" cy="554037"/>
            <a:chOff x="857250" y="2517812"/>
            <a:chExt cx="7135629" cy="553998"/>
          </a:xfrm>
        </p:grpSpPr>
        <p:grpSp>
          <p:nvGrpSpPr>
            <p:cNvPr id="18455" name="그룹 34"/>
            <p:cNvGrpSpPr>
              <a:grpSpLocks/>
            </p:cNvGrpSpPr>
            <p:nvPr/>
          </p:nvGrpSpPr>
          <p:grpSpPr bwMode="auto">
            <a:xfrm>
              <a:off x="857250" y="2609887"/>
              <a:ext cx="349250" cy="381000"/>
              <a:chOff x="936602" y="2539580"/>
              <a:chExt cx="349250" cy="381414"/>
            </a:xfrm>
          </p:grpSpPr>
          <p:pic>
            <p:nvPicPr>
              <p:cNvPr id="45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58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2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47" name="직사각형 46"/>
            <p:cNvSpPr/>
            <p:nvPr/>
          </p:nvSpPr>
          <p:spPr>
            <a:xfrm>
              <a:off x="1019171" y="2517812"/>
              <a:ext cx="697370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교육과정 계열화</a:t>
              </a:r>
              <a:r>
                <a:rPr kumimoji="0" lang="en-US" altLang="ko-KR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: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교수목표와 학습활동을 적절하게 계열화해야 한다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  <a:endParaRPr kumimoji="0" lang="ko-KR" altLang="en-US" sz="2000" kern="0" dirty="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8439" name="그룹 63"/>
          <p:cNvGrpSpPr>
            <a:grpSpLocks/>
          </p:cNvGrpSpPr>
          <p:nvPr/>
        </p:nvGrpSpPr>
        <p:grpSpPr bwMode="auto">
          <a:xfrm>
            <a:off x="857250" y="3709988"/>
            <a:ext cx="7362825" cy="554037"/>
            <a:chOff x="857250" y="3062697"/>
            <a:chExt cx="7363361" cy="553845"/>
          </a:xfrm>
        </p:grpSpPr>
        <p:grpSp>
          <p:nvGrpSpPr>
            <p:cNvPr id="18451" name="그룹 34"/>
            <p:cNvGrpSpPr>
              <a:grpSpLocks/>
            </p:cNvGrpSpPr>
            <p:nvPr/>
          </p:nvGrpSpPr>
          <p:grpSpPr bwMode="auto">
            <a:xfrm>
              <a:off x="857250" y="3154773"/>
              <a:ext cx="349250" cy="381000"/>
              <a:chOff x="936602" y="2539580"/>
              <a:chExt cx="349250" cy="381414"/>
            </a:xfrm>
          </p:grpSpPr>
          <p:pic>
            <p:nvPicPr>
              <p:cNvPr id="51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54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3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>
              <a:off x="1019187" y="3062697"/>
              <a:ext cx="7201424" cy="5538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학습자 활동 강조</a:t>
              </a:r>
              <a:r>
                <a:rPr kumimoji="0" lang="en-US" altLang="ko-KR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: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 활동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·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조작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·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탐색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·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토론의 기회를 부여해야 한다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  <a:r>
                <a:rPr kumimoji="0" lang="en-US" altLang="ko-KR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 </a:t>
              </a:r>
              <a:endParaRPr kumimoji="0" lang="ko-KR" altLang="en-US" sz="2000" kern="0" dirty="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8440" name="그룹 62"/>
          <p:cNvGrpSpPr>
            <a:grpSpLocks/>
          </p:cNvGrpSpPr>
          <p:nvPr/>
        </p:nvGrpSpPr>
        <p:grpSpPr bwMode="auto">
          <a:xfrm>
            <a:off x="857250" y="4565650"/>
            <a:ext cx="7988300" cy="508000"/>
            <a:chOff x="857250" y="4000504"/>
            <a:chExt cx="7988554" cy="508808"/>
          </a:xfrm>
        </p:grpSpPr>
        <p:grpSp>
          <p:nvGrpSpPr>
            <p:cNvPr id="18447" name="그룹 34"/>
            <p:cNvGrpSpPr>
              <a:grpSpLocks/>
            </p:cNvGrpSpPr>
            <p:nvPr/>
          </p:nvGrpSpPr>
          <p:grpSpPr bwMode="auto">
            <a:xfrm>
              <a:off x="857250" y="4092579"/>
              <a:ext cx="349250" cy="381000"/>
              <a:chOff x="936602" y="2539580"/>
              <a:chExt cx="349250" cy="381414"/>
            </a:xfrm>
          </p:grpSpPr>
          <p:pic>
            <p:nvPicPr>
              <p:cNvPr id="55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50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4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57" name="직사각형 56"/>
            <p:cNvSpPr/>
            <p:nvPr/>
          </p:nvSpPr>
          <p:spPr>
            <a:xfrm>
              <a:off x="1019180" y="4000504"/>
              <a:ext cx="7826624" cy="5088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인지갈등 유발</a:t>
              </a:r>
              <a:r>
                <a:rPr kumimoji="0" lang="en-US" altLang="ko-KR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: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인지발달을 촉진하려면 인지갈등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(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인지불균형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)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을 유발해야 한다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8441" name="그룹 61"/>
          <p:cNvGrpSpPr>
            <a:grpSpLocks/>
          </p:cNvGrpSpPr>
          <p:nvPr/>
        </p:nvGrpSpPr>
        <p:grpSpPr bwMode="auto">
          <a:xfrm>
            <a:off x="857250" y="5375275"/>
            <a:ext cx="7439025" cy="554038"/>
            <a:chOff x="857250" y="5000636"/>
            <a:chExt cx="7438597" cy="553998"/>
          </a:xfrm>
        </p:grpSpPr>
        <p:grpSp>
          <p:nvGrpSpPr>
            <p:cNvPr id="18443" name="그룹 34"/>
            <p:cNvGrpSpPr>
              <a:grpSpLocks/>
            </p:cNvGrpSpPr>
            <p:nvPr/>
          </p:nvGrpSpPr>
          <p:grpSpPr bwMode="auto">
            <a:xfrm>
              <a:off x="857250" y="5092711"/>
              <a:ext cx="349250" cy="381000"/>
              <a:chOff x="936602" y="2539580"/>
              <a:chExt cx="349250" cy="381414"/>
            </a:xfrm>
          </p:grpSpPr>
          <p:pic>
            <p:nvPicPr>
              <p:cNvPr id="59" name="Picture 177" descr="bull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936602" y="2571744"/>
                <a:ext cx="349250" cy="34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46" name="TextBox 36"/>
              <p:cNvSpPr txBox="1">
                <a:spLocks noChangeArrowheads="1"/>
              </p:cNvSpPr>
              <p:nvPr/>
            </p:nvSpPr>
            <p:spPr bwMode="auto">
              <a:xfrm>
                <a:off x="968260" y="2539580"/>
                <a:ext cx="304892" cy="338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600">
                    <a:latin typeface="HY헤드라인M" pitchFamily="18" charset="-127"/>
                    <a:ea typeface="HY헤드라인M" pitchFamily="18" charset="-127"/>
                  </a:rPr>
                  <a:t>5</a:t>
                </a:r>
                <a:endParaRPr lang="ko-KR" altLang="en-US" sz="1600"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61" name="직사각형 60"/>
            <p:cNvSpPr/>
            <p:nvPr/>
          </p:nvSpPr>
          <p:spPr>
            <a:xfrm>
              <a:off x="1019166" y="5000636"/>
              <a:ext cx="727668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182563" fontAlgn="auto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사회적 상호작용 촉진</a:t>
              </a:r>
              <a:r>
                <a:rPr kumimoji="0" lang="en-US" altLang="ko-KR" sz="2000" kern="0" dirty="0">
                  <a:solidFill>
                    <a:srgbClr val="000000"/>
                  </a:solidFill>
                  <a:latin typeface="휴먼엑스포" pitchFamily="18" charset="-127"/>
                  <a:ea typeface="휴먼엑스포" pitchFamily="18" charset="-127"/>
                </a:rPr>
                <a:t>: </a:t>
              </a:r>
              <a:r>
                <a:rPr kumimoji="0" lang="ko-KR" altLang="en-US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또래들의 사회적 상호작용을 촉진해야 한다</a:t>
              </a:r>
              <a:r>
                <a:rPr kumimoji="0" lang="en-US" altLang="ko-KR" kern="0" dirty="0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  <a:endParaRPr kumimoji="0" lang="ko-KR" altLang="en-US" sz="2000" kern="0" dirty="0">
                <a:solidFill>
                  <a:srgbClr val="00000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sp>
        <p:nvSpPr>
          <p:cNvPr id="18442" name="슬라이드 번호 개체 틀 37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54F4404-45C7-419E-A599-C40EFFE09AD2}" type="slidenum">
              <a:rPr lang="en-US" altLang="ko-KR" smtClean="0"/>
              <a:pPr/>
              <a:t>8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467543" y="568091"/>
            <a:ext cx="45336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auto" latin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2. Piaget</a:t>
            </a:r>
            <a:r>
              <a:rPr kumimoji="0"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휴먼엑스포" pitchFamily="18" charset="-127"/>
                <a:ea typeface="휴먼엑스포" pitchFamily="18" charset="-127"/>
              </a:rPr>
              <a:t>의 인지발달이론</a:t>
            </a:r>
          </a:p>
        </p:txBody>
      </p:sp>
      <p:grpSp>
        <p:nvGrpSpPr>
          <p:cNvPr id="19459" name="그룹 61"/>
          <p:cNvGrpSpPr>
            <a:grpSpLocks/>
          </p:cNvGrpSpPr>
          <p:nvPr/>
        </p:nvGrpSpPr>
        <p:grpSpPr bwMode="auto">
          <a:xfrm>
            <a:off x="1428750" y="2357438"/>
            <a:ext cx="7072313" cy="593725"/>
            <a:chOff x="4543425" y="3973513"/>
            <a:chExt cx="7072362" cy="593725"/>
          </a:xfrm>
        </p:grpSpPr>
        <p:grpSp>
          <p:nvGrpSpPr>
            <p:cNvPr id="19523" name="Group 17"/>
            <p:cNvGrpSpPr>
              <a:grpSpLocks/>
            </p:cNvGrpSpPr>
            <p:nvPr/>
          </p:nvGrpSpPr>
          <p:grpSpPr bwMode="auto">
            <a:xfrm>
              <a:off x="4826000" y="3973513"/>
              <a:ext cx="6574749" cy="593725"/>
              <a:chOff x="2920" y="1329"/>
              <a:chExt cx="4419" cy="374"/>
            </a:xfrm>
          </p:grpSpPr>
          <p:sp>
            <p:nvSpPr>
              <p:cNvPr id="19533" name="Rectangle 18"/>
              <p:cNvSpPr>
                <a:spLocks noChangeArrowheads="1"/>
              </p:cNvSpPr>
              <p:nvPr/>
            </p:nvSpPr>
            <p:spPr bwMode="ltGray">
              <a:xfrm flipH="1">
                <a:off x="2934" y="1329"/>
                <a:ext cx="2662" cy="374"/>
              </a:xfrm>
              <a:prstGeom prst="rect">
                <a:avLst/>
              </a:prstGeom>
              <a:solidFill>
                <a:srgbClr val="C3C8CD">
                  <a:alpha val="20000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19534" name="Rectangle 19"/>
              <p:cNvSpPr>
                <a:spLocks noChangeArrowheads="1"/>
              </p:cNvSpPr>
              <p:nvPr/>
            </p:nvSpPr>
            <p:spPr bwMode="ltGray">
              <a:xfrm flipH="1">
                <a:off x="2920" y="1367"/>
                <a:ext cx="4419" cy="298"/>
              </a:xfrm>
              <a:prstGeom prst="rect">
                <a:avLst/>
              </a:prstGeom>
              <a:solidFill>
                <a:srgbClr val="C3C8CD">
                  <a:alpha val="39999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grpSp>
          <p:nvGrpSpPr>
            <p:cNvPr id="19524" name="Group 20"/>
            <p:cNvGrpSpPr>
              <a:grpSpLocks/>
            </p:cNvGrpSpPr>
            <p:nvPr/>
          </p:nvGrpSpPr>
          <p:grpSpPr bwMode="auto">
            <a:xfrm>
              <a:off x="4543425" y="3990975"/>
              <a:ext cx="530225" cy="527050"/>
              <a:chOff x="997" y="1736"/>
              <a:chExt cx="416" cy="414"/>
            </a:xfrm>
          </p:grpSpPr>
          <p:sp>
            <p:nvSpPr>
              <p:cNvPr id="19531" name="Oval 21"/>
              <p:cNvSpPr>
                <a:spLocks noChangeArrowheads="1"/>
              </p:cNvSpPr>
              <p:nvPr/>
            </p:nvSpPr>
            <p:spPr bwMode="gray">
              <a:xfrm>
                <a:off x="997" y="1738"/>
                <a:ext cx="416" cy="412"/>
              </a:xfrm>
              <a:prstGeom prst="ellipse">
                <a:avLst/>
              </a:prstGeom>
              <a:solidFill>
                <a:srgbClr val="3399FF"/>
              </a:solidFill>
              <a:ln w="63500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pic>
            <p:nvPicPr>
              <p:cNvPr id="19532" name="Picture 22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032" y="1736"/>
                <a:ext cx="344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525" name="Group 35"/>
            <p:cNvGrpSpPr>
              <a:grpSpLocks/>
            </p:cNvGrpSpPr>
            <p:nvPr/>
          </p:nvGrpSpPr>
          <p:grpSpPr bwMode="auto">
            <a:xfrm>
              <a:off x="4603750" y="4144950"/>
              <a:ext cx="342900" cy="247649"/>
              <a:chOff x="2960" y="2589"/>
              <a:chExt cx="279" cy="201"/>
            </a:xfrm>
          </p:grpSpPr>
          <p:grpSp>
            <p:nvGrpSpPr>
              <p:cNvPr id="19527" name="Group 36"/>
              <p:cNvGrpSpPr>
                <a:grpSpLocks/>
              </p:cNvGrpSpPr>
              <p:nvPr/>
            </p:nvGrpSpPr>
            <p:grpSpPr bwMode="auto">
              <a:xfrm>
                <a:off x="2960" y="2589"/>
                <a:ext cx="279" cy="201"/>
                <a:chOff x="2934" y="2575"/>
                <a:chExt cx="361" cy="207"/>
              </a:xfrm>
            </p:grpSpPr>
            <p:sp>
              <p:nvSpPr>
                <p:cNvPr id="69" name="AutoShape 37"/>
                <p:cNvSpPr>
                  <a:spLocks noChangeArrowheads="1"/>
                </p:cNvSpPr>
                <p:nvPr/>
              </p:nvSpPr>
              <p:spPr bwMode="gray">
                <a:xfrm>
                  <a:off x="2992" y="2620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sp>
              <p:nvSpPr>
                <p:cNvPr id="70" name="AutoShape 38"/>
                <p:cNvSpPr>
                  <a:spLocks noChangeArrowheads="1"/>
                </p:cNvSpPr>
                <p:nvPr/>
              </p:nvSpPr>
              <p:spPr bwMode="gray">
                <a:xfrm rot="-893176">
                  <a:off x="2934" y="2575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</p:grpSp>
          <p:sp>
            <p:nvSpPr>
              <p:cNvPr id="68" name="Line 39"/>
              <p:cNvSpPr>
                <a:spLocks noChangeShapeType="1"/>
              </p:cNvSpPr>
              <p:nvPr/>
            </p:nvSpPr>
            <p:spPr bwMode="gray">
              <a:xfrm flipV="1">
                <a:off x="2985" y="2624"/>
                <a:ext cx="146" cy="40"/>
              </a:xfrm>
              <a:prstGeom prst="line">
                <a:avLst/>
              </a:prstGeom>
              <a:noFill/>
              <a:ln w="76200">
                <a:solidFill>
                  <a:srgbClr val="33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sp>
          <p:nvSpPr>
            <p:cNvPr id="66" name="Rectangle 42"/>
            <p:cNvSpPr>
              <a:spLocks noChangeArrowheads="1"/>
            </p:cNvSpPr>
            <p:nvPr/>
          </p:nvSpPr>
          <p:spPr bwMode="black">
            <a:xfrm>
              <a:off x="5081592" y="4103688"/>
              <a:ext cx="6534195" cy="369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eaLnBrk="0" fontAlgn="auto" latinLnBrk="0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단계개념이 타당하지 않다</a:t>
              </a:r>
              <a:r>
                <a:rPr kumimoji="0" lang="en-US" altLang="ko-KR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.(</a:t>
              </a:r>
              <a:r>
                <a:rPr kumimoji="0" lang="ko-KR" altLang="en-US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즉</a:t>
              </a:r>
              <a:r>
                <a:rPr kumimoji="0" lang="en-US" altLang="ko-KR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kumimoji="0" lang="ko-KR" altLang="en-US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인지발달은 연속적인 과정이다</a:t>
              </a:r>
              <a:r>
                <a:rPr kumimoji="0" lang="en-US" altLang="ko-KR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.)</a:t>
              </a:r>
            </a:p>
          </p:txBody>
        </p:sp>
      </p:grpSp>
      <p:grpSp>
        <p:nvGrpSpPr>
          <p:cNvPr id="19460" name="그룹 74"/>
          <p:cNvGrpSpPr>
            <a:grpSpLocks/>
          </p:cNvGrpSpPr>
          <p:nvPr/>
        </p:nvGrpSpPr>
        <p:grpSpPr bwMode="auto">
          <a:xfrm>
            <a:off x="1428750" y="3125788"/>
            <a:ext cx="7072313" cy="593725"/>
            <a:chOff x="4543425" y="3973513"/>
            <a:chExt cx="7072362" cy="593725"/>
          </a:xfrm>
        </p:grpSpPr>
        <p:grpSp>
          <p:nvGrpSpPr>
            <p:cNvPr id="19511" name="Group 17"/>
            <p:cNvGrpSpPr>
              <a:grpSpLocks/>
            </p:cNvGrpSpPr>
            <p:nvPr/>
          </p:nvGrpSpPr>
          <p:grpSpPr bwMode="auto">
            <a:xfrm>
              <a:off x="4825999" y="3973513"/>
              <a:ext cx="6574748" cy="593725"/>
              <a:chOff x="2920" y="1329"/>
              <a:chExt cx="4419" cy="374"/>
            </a:xfrm>
          </p:grpSpPr>
          <p:sp>
            <p:nvSpPr>
              <p:cNvPr id="19521" name="Rectangle 18"/>
              <p:cNvSpPr>
                <a:spLocks noChangeArrowheads="1"/>
              </p:cNvSpPr>
              <p:nvPr/>
            </p:nvSpPr>
            <p:spPr bwMode="ltGray">
              <a:xfrm flipH="1">
                <a:off x="2934" y="1329"/>
                <a:ext cx="2662" cy="374"/>
              </a:xfrm>
              <a:prstGeom prst="rect">
                <a:avLst/>
              </a:prstGeom>
              <a:solidFill>
                <a:srgbClr val="C3C8CD">
                  <a:alpha val="20000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19522" name="Rectangle 19"/>
              <p:cNvSpPr>
                <a:spLocks noChangeArrowheads="1"/>
              </p:cNvSpPr>
              <p:nvPr/>
            </p:nvSpPr>
            <p:spPr bwMode="ltGray">
              <a:xfrm flipH="1">
                <a:off x="2920" y="1367"/>
                <a:ext cx="4419" cy="298"/>
              </a:xfrm>
              <a:prstGeom prst="rect">
                <a:avLst/>
              </a:prstGeom>
              <a:solidFill>
                <a:srgbClr val="C3C8CD">
                  <a:alpha val="39999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grpSp>
          <p:nvGrpSpPr>
            <p:cNvPr id="19512" name="Group 20"/>
            <p:cNvGrpSpPr>
              <a:grpSpLocks/>
            </p:cNvGrpSpPr>
            <p:nvPr/>
          </p:nvGrpSpPr>
          <p:grpSpPr bwMode="auto">
            <a:xfrm>
              <a:off x="4543425" y="3990975"/>
              <a:ext cx="530225" cy="527050"/>
              <a:chOff x="997" y="1736"/>
              <a:chExt cx="416" cy="414"/>
            </a:xfrm>
          </p:grpSpPr>
          <p:sp>
            <p:nvSpPr>
              <p:cNvPr id="19519" name="Oval 21"/>
              <p:cNvSpPr>
                <a:spLocks noChangeArrowheads="1"/>
              </p:cNvSpPr>
              <p:nvPr/>
            </p:nvSpPr>
            <p:spPr bwMode="gray">
              <a:xfrm>
                <a:off x="997" y="1738"/>
                <a:ext cx="416" cy="412"/>
              </a:xfrm>
              <a:prstGeom prst="ellipse">
                <a:avLst/>
              </a:prstGeom>
              <a:solidFill>
                <a:srgbClr val="3399FF"/>
              </a:solidFill>
              <a:ln w="63500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pic>
            <p:nvPicPr>
              <p:cNvPr id="19520" name="Picture 22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032" y="1736"/>
                <a:ext cx="344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513" name="Group 35"/>
            <p:cNvGrpSpPr>
              <a:grpSpLocks/>
            </p:cNvGrpSpPr>
            <p:nvPr/>
          </p:nvGrpSpPr>
          <p:grpSpPr bwMode="auto">
            <a:xfrm>
              <a:off x="4603750" y="4144950"/>
              <a:ext cx="342900" cy="247649"/>
              <a:chOff x="2960" y="2589"/>
              <a:chExt cx="279" cy="201"/>
            </a:xfrm>
          </p:grpSpPr>
          <p:grpSp>
            <p:nvGrpSpPr>
              <p:cNvPr id="19515" name="Group 36"/>
              <p:cNvGrpSpPr>
                <a:grpSpLocks/>
              </p:cNvGrpSpPr>
              <p:nvPr/>
            </p:nvGrpSpPr>
            <p:grpSpPr bwMode="auto">
              <a:xfrm>
                <a:off x="2960" y="2589"/>
                <a:ext cx="279" cy="201"/>
                <a:chOff x="2934" y="2575"/>
                <a:chExt cx="361" cy="207"/>
              </a:xfrm>
            </p:grpSpPr>
            <p:sp>
              <p:nvSpPr>
                <p:cNvPr id="82" name="AutoShape 37"/>
                <p:cNvSpPr>
                  <a:spLocks noChangeArrowheads="1"/>
                </p:cNvSpPr>
                <p:nvPr/>
              </p:nvSpPr>
              <p:spPr bwMode="gray">
                <a:xfrm>
                  <a:off x="2992" y="2620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sp>
              <p:nvSpPr>
                <p:cNvPr id="83" name="AutoShape 38"/>
                <p:cNvSpPr>
                  <a:spLocks noChangeArrowheads="1"/>
                </p:cNvSpPr>
                <p:nvPr/>
              </p:nvSpPr>
              <p:spPr bwMode="gray">
                <a:xfrm rot="-893176">
                  <a:off x="2934" y="2575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</p:grpSp>
          <p:sp>
            <p:nvSpPr>
              <p:cNvPr id="81" name="Line 39"/>
              <p:cNvSpPr>
                <a:spLocks noChangeShapeType="1"/>
              </p:cNvSpPr>
              <p:nvPr/>
            </p:nvSpPr>
            <p:spPr bwMode="gray">
              <a:xfrm flipV="1">
                <a:off x="2985" y="2624"/>
                <a:ext cx="146" cy="40"/>
              </a:xfrm>
              <a:prstGeom prst="line">
                <a:avLst/>
              </a:prstGeom>
              <a:noFill/>
              <a:ln w="76200">
                <a:solidFill>
                  <a:srgbClr val="33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sp>
          <p:nvSpPr>
            <p:cNvPr id="79" name="Rectangle 42"/>
            <p:cNvSpPr>
              <a:spLocks noChangeArrowheads="1"/>
            </p:cNvSpPr>
            <p:nvPr/>
          </p:nvSpPr>
          <p:spPr bwMode="black">
            <a:xfrm>
              <a:off x="5081592" y="4103688"/>
              <a:ext cx="6534195" cy="369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eaLnBrk="0" fontAlgn="auto" latinLnBrk="0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인지발달의 보편성이 없다</a:t>
              </a:r>
              <a:r>
                <a:rPr kumimoji="0" lang="en-US" altLang="ko-KR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9461" name="그룹 87"/>
          <p:cNvGrpSpPr>
            <a:grpSpLocks/>
          </p:cNvGrpSpPr>
          <p:nvPr/>
        </p:nvGrpSpPr>
        <p:grpSpPr bwMode="auto">
          <a:xfrm>
            <a:off x="1428750" y="3894138"/>
            <a:ext cx="7072313" cy="593725"/>
            <a:chOff x="4543425" y="3973513"/>
            <a:chExt cx="7072362" cy="593725"/>
          </a:xfrm>
        </p:grpSpPr>
        <p:grpSp>
          <p:nvGrpSpPr>
            <p:cNvPr id="19499" name="Group 17"/>
            <p:cNvGrpSpPr>
              <a:grpSpLocks/>
            </p:cNvGrpSpPr>
            <p:nvPr/>
          </p:nvGrpSpPr>
          <p:grpSpPr bwMode="auto">
            <a:xfrm>
              <a:off x="4825999" y="3973513"/>
              <a:ext cx="6574748" cy="593725"/>
              <a:chOff x="2920" y="1329"/>
              <a:chExt cx="4419" cy="374"/>
            </a:xfrm>
          </p:grpSpPr>
          <p:sp>
            <p:nvSpPr>
              <p:cNvPr id="19509" name="Rectangle 18"/>
              <p:cNvSpPr>
                <a:spLocks noChangeArrowheads="1"/>
              </p:cNvSpPr>
              <p:nvPr/>
            </p:nvSpPr>
            <p:spPr bwMode="ltGray">
              <a:xfrm flipH="1">
                <a:off x="2934" y="1329"/>
                <a:ext cx="2662" cy="374"/>
              </a:xfrm>
              <a:prstGeom prst="rect">
                <a:avLst/>
              </a:prstGeom>
              <a:solidFill>
                <a:srgbClr val="C3C8CD">
                  <a:alpha val="20000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19510" name="Rectangle 19"/>
              <p:cNvSpPr>
                <a:spLocks noChangeArrowheads="1"/>
              </p:cNvSpPr>
              <p:nvPr/>
            </p:nvSpPr>
            <p:spPr bwMode="ltGray">
              <a:xfrm flipH="1">
                <a:off x="2920" y="1367"/>
                <a:ext cx="4419" cy="298"/>
              </a:xfrm>
              <a:prstGeom prst="rect">
                <a:avLst/>
              </a:prstGeom>
              <a:solidFill>
                <a:srgbClr val="C3C8CD">
                  <a:alpha val="39999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grpSp>
          <p:nvGrpSpPr>
            <p:cNvPr id="19500" name="Group 20"/>
            <p:cNvGrpSpPr>
              <a:grpSpLocks/>
            </p:cNvGrpSpPr>
            <p:nvPr/>
          </p:nvGrpSpPr>
          <p:grpSpPr bwMode="auto">
            <a:xfrm>
              <a:off x="4543425" y="3990975"/>
              <a:ext cx="530225" cy="527050"/>
              <a:chOff x="997" y="1736"/>
              <a:chExt cx="416" cy="414"/>
            </a:xfrm>
          </p:grpSpPr>
          <p:sp>
            <p:nvSpPr>
              <p:cNvPr id="19507" name="Oval 21"/>
              <p:cNvSpPr>
                <a:spLocks noChangeArrowheads="1"/>
              </p:cNvSpPr>
              <p:nvPr/>
            </p:nvSpPr>
            <p:spPr bwMode="gray">
              <a:xfrm>
                <a:off x="997" y="1738"/>
                <a:ext cx="416" cy="412"/>
              </a:xfrm>
              <a:prstGeom prst="ellipse">
                <a:avLst/>
              </a:prstGeom>
              <a:solidFill>
                <a:srgbClr val="3399FF"/>
              </a:solidFill>
              <a:ln w="63500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pic>
            <p:nvPicPr>
              <p:cNvPr id="19508" name="Picture 22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032" y="1736"/>
                <a:ext cx="344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501" name="Group 35"/>
            <p:cNvGrpSpPr>
              <a:grpSpLocks/>
            </p:cNvGrpSpPr>
            <p:nvPr/>
          </p:nvGrpSpPr>
          <p:grpSpPr bwMode="auto">
            <a:xfrm>
              <a:off x="4603750" y="4144950"/>
              <a:ext cx="342900" cy="247649"/>
              <a:chOff x="2960" y="2589"/>
              <a:chExt cx="279" cy="201"/>
            </a:xfrm>
          </p:grpSpPr>
          <p:grpSp>
            <p:nvGrpSpPr>
              <p:cNvPr id="19503" name="Group 36"/>
              <p:cNvGrpSpPr>
                <a:grpSpLocks/>
              </p:cNvGrpSpPr>
              <p:nvPr/>
            </p:nvGrpSpPr>
            <p:grpSpPr bwMode="auto">
              <a:xfrm>
                <a:off x="2960" y="2589"/>
                <a:ext cx="279" cy="201"/>
                <a:chOff x="2934" y="2575"/>
                <a:chExt cx="361" cy="207"/>
              </a:xfrm>
            </p:grpSpPr>
            <p:sp>
              <p:nvSpPr>
                <p:cNvPr id="95" name="AutoShape 37"/>
                <p:cNvSpPr>
                  <a:spLocks noChangeArrowheads="1"/>
                </p:cNvSpPr>
                <p:nvPr/>
              </p:nvSpPr>
              <p:spPr bwMode="gray">
                <a:xfrm>
                  <a:off x="2992" y="2620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sp>
              <p:nvSpPr>
                <p:cNvPr id="96" name="AutoShape 38"/>
                <p:cNvSpPr>
                  <a:spLocks noChangeArrowheads="1"/>
                </p:cNvSpPr>
                <p:nvPr/>
              </p:nvSpPr>
              <p:spPr bwMode="gray">
                <a:xfrm rot="-893176">
                  <a:off x="2934" y="2575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</p:grpSp>
          <p:sp>
            <p:nvSpPr>
              <p:cNvPr id="94" name="Line 39"/>
              <p:cNvSpPr>
                <a:spLocks noChangeShapeType="1"/>
              </p:cNvSpPr>
              <p:nvPr/>
            </p:nvSpPr>
            <p:spPr bwMode="gray">
              <a:xfrm flipV="1">
                <a:off x="2985" y="2624"/>
                <a:ext cx="146" cy="40"/>
              </a:xfrm>
              <a:prstGeom prst="line">
                <a:avLst/>
              </a:prstGeom>
              <a:noFill/>
              <a:ln w="76200">
                <a:solidFill>
                  <a:srgbClr val="33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sp>
          <p:nvSpPr>
            <p:cNvPr id="92" name="Rectangle 42"/>
            <p:cNvSpPr>
              <a:spLocks noChangeArrowheads="1"/>
            </p:cNvSpPr>
            <p:nvPr/>
          </p:nvSpPr>
          <p:spPr bwMode="black">
            <a:xfrm>
              <a:off x="5081592" y="4103688"/>
              <a:ext cx="6534195" cy="369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eaLnBrk="0" fontAlgn="auto" latinLnBrk="0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아동의 인지능력을 과소평가하고</a:t>
              </a:r>
              <a:r>
                <a:rPr kumimoji="0" lang="en-US" altLang="ko-KR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, </a:t>
              </a:r>
              <a:r>
                <a:rPr kumimoji="0" lang="ko-KR" altLang="en-US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성인의 인지능력을 과대평가했다</a:t>
              </a:r>
              <a:r>
                <a:rPr kumimoji="0" lang="en-US" altLang="ko-KR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9462" name="그룹 100"/>
          <p:cNvGrpSpPr>
            <a:grpSpLocks/>
          </p:cNvGrpSpPr>
          <p:nvPr/>
        </p:nvGrpSpPr>
        <p:grpSpPr bwMode="auto">
          <a:xfrm>
            <a:off x="1428750" y="4660900"/>
            <a:ext cx="7072313" cy="593725"/>
            <a:chOff x="4543425" y="3973513"/>
            <a:chExt cx="7072362" cy="593725"/>
          </a:xfrm>
        </p:grpSpPr>
        <p:grpSp>
          <p:nvGrpSpPr>
            <p:cNvPr id="19487" name="Group 17"/>
            <p:cNvGrpSpPr>
              <a:grpSpLocks/>
            </p:cNvGrpSpPr>
            <p:nvPr/>
          </p:nvGrpSpPr>
          <p:grpSpPr bwMode="auto">
            <a:xfrm>
              <a:off x="4825999" y="3973513"/>
              <a:ext cx="6574748" cy="593725"/>
              <a:chOff x="2920" y="1329"/>
              <a:chExt cx="4419" cy="374"/>
            </a:xfrm>
          </p:grpSpPr>
          <p:sp>
            <p:nvSpPr>
              <p:cNvPr id="19497" name="Rectangle 18"/>
              <p:cNvSpPr>
                <a:spLocks noChangeArrowheads="1"/>
              </p:cNvSpPr>
              <p:nvPr/>
            </p:nvSpPr>
            <p:spPr bwMode="ltGray">
              <a:xfrm flipH="1">
                <a:off x="2934" y="1329"/>
                <a:ext cx="2662" cy="374"/>
              </a:xfrm>
              <a:prstGeom prst="rect">
                <a:avLst/>
              </a:prstGeom>
              <a:solidFill>
                <a:srgbClr val="C3C8CD">
                  <a:alpha val="20000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19498" name="Rectangle 19"/>
              <p:cNvSpPr>
                <a:spLocks noChangeArrowheads="1"/>
              </p:cNvSpPr>
              <p:nvPr/>
            </p:nvSpPr>
            <p:spPr bwMode="ltGray">
              <a:xfrm flipH="1">
                <a:off x="2920" y="1367"/>
                <a:ext cx="4419" cy="298"/>
              </a:xfrm>
              <a:prstGeom prst="rect">
                <a:avLst/>
              </a:prstGeom>
              <a:solidFill>
                <a:srgbClr val="C3C8CD">
                  <a:alpha val="39999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grpSp>
          <p:nvGrpSpPr>
            <p:cNvPr id="19488" name="Group 20"/>
            <p:cNvGrpSpPr>
              <a:grpSpLocks/>
            </p:cNvGrpSpPr>
            <p:nvPr/>
          </p:nvGrpSpPr>
          <p:grpSpPr bwMode="auto">
            <a:xfrm>
              <a:off x="4543425" y="3990975"/>
              <a:ext cx="530225" cy="527050"/>
              <a:chOff x="997" y="1736"/>
              <a:chExt cx="416" cy="414"/>
            </a:xfrm>
          </p:grpSpPr>
          <p:sp>
            <p:nvSpPr>
              <p:cNvPr id="19495" name="Oval 21"/>
              <p:cNvSpPr>
                <a:spLocks noChangeArrowheads="1"/>
              </p:cNvSpPr>
              <p:nvPr/>
            </p:nvSpPr>
            <p:spPr bwMode="gray">
              <a:xfrm>
                <a:off x="997" y="1738"/>
                <a:ext cx="416" cy="412"/>
              </a:xfrm>
              <a:prstGeom prst="ellipse">
                <a:avLst/>
              </a:prstGeom>
              <a:solidFill>
                <a:srgbClr val="3399FF"/>
              </a:solidFill>
              <a:ln w="63500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pic>
            <p:nvPicPr>
              <p:cNvPr id="19496" name="Picture 22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032" y="1736"/>
                <a:ext cx="344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489" name="Group 35"/>
            <p:cNvGrpSpPr>
              <a:grpSpLocks/>
            </p:cNvGrpSpPr>
            <p:nvPr/>
          </p:nvGrpSpPr>
          <p:grpSpPr bwMode="auto">
            <a:xfrm>
              <a:off x="4603750" y="4144950"/>
              <a:ext cx="342900" cy="247649"/>
              <a:chOff x="2960" y="2589"/>
              <a:chExt cx="279" cy="201"/>
            </a:xfrm>
          </p:grpSpPr>
          <p:grpSp>
            <p:nvGrpSpPr>
              <p:cNvPr id="19491" name="Group 36"/>
              <p:cNvGrpSpPr>
                <a:grpSpLocks/>
              </p:cNvGrpSpPr>
              <p:nvPr/>
            </p:nvGrpSpPr>
            <p:grpSpPr bwMode="auto">
              <a:xfrm>
                <a:off x="2960" y="2589"/>
                <a:ext cx="279" cy="201"/>
                <a:chOff x="2934" y="2575"/>
                <a:chExt cx="361" cy="207"/>
              </a:xfrm>
            </p:grpSpPr>
            <p:sp>
              <p:nvSpPr>
                <p:cNvPr id="108" name="AutoShape 37"/>
                <p:cNvSpPr>
                  <a:spLocks noChangeArrowheads="1"/>
                </p:cNvSpPr>
                <p:nvPr/>
              </p:nvSpPr>
              <p:spPr bwMode="gray">
                <a:xfrm>
                  <a:off x="2992" y="2620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sp>
              <p:nvSpPr>
                <p:cNvPr id="109" name="AutoShape 38"/>
                <p:cNvSpPr>
                  <a:spLocks noChangeArrowheads="1"/>
                </p:cNvSpPr>
                <p:nvPr/>
              </p:nvSpPr>
              <p:spPr bwMode="gray">
                <a:xfrm rot="-893176">
                  <a:off x="2934" y="2575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</p:grpSp>
          <p:sp>
            <p:nvSpPr>
              <p:cNvPr id="107" name="Line 39"/>
              <p:cNvSpPr>
                <a:spLocks noChangeShapeType="1"/>
              </p:cNvSpPr>
              <p:nvPr/>
            </p:nvSpPr>
            <p:spPr bwMode="gray">
              <a:xfrm flipV="1">
                <a:off x="2985" y="2624"/>
                <a:ext cx="146" cy="40"/>
              </a:xfrm>
              <a:prstGeom prst="line">
                <a:avLst/>
              </a:prstGeom>
              <a:noFill/>
              <a:ln w="76200">
                <a:solidFill>
                  <a:srgbClr val="33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sp>
          <p:nvSpPr>
            <p:cNvPr id="105" name="Rectangle 42"/>
            <p:cNvSpPr>
              <a:spLocks noChangeArrowheads="1"/>
            </p:cNvSpPr>
            <p:nvPr/>
          </p:nvSpPr>
          <p:spPr bwMode="black">
            <a:xfrm>
              <a:off x="5081592" y="4103688"/>
              <a:ext cx="6534195" cy="3698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eaLnBrk="0" fontAlgn="auto" latinLnBrk="0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인지발달에 대한 설명이 모호하다</a:t>
              </a:r>
              <a:r>
                <a:rPr kumimoji="0" lang="en-US" altLang="ko-KR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9463" name="그룹 113"/>
          <p:cNvGrpSpPr>
            <a:grpSpLocks/>
          </p:cNvGrpSpPr>
          <p:nvPr/>
        </p:nvGrpSpPr>
        <p:grpSpPr bwMode="auto">
          <a:xfrm>
            <a:off x="1428750" y="5429250"/>
            <a:ext cx="7072313" cy="593725"/>
            <a:chOff x="4543425" y="3973513"/>
            <a:chExt cx="7072362" cy="593725"/>
          </a:xfrm>
        </p:grpSpPr>
        <p:grpSp>
          <p:nvGrpSpPr>
            <p:cNvPr id="19475" name="Group 17"/>
            <p:cNvGrpSpPr>
              <a:grpSpLocks/>
            </p:cNvGrpSpPr>
            <p:nvPr/>
          </p:nvGrpSpPr>
          <p:grpSpPr bwMode="auto">
            <a:xfrm>
              <a:off x="4825999" y="3973513"/>
              <a:ext cx="6574748" cy="593725"/>
              <a:chOff x="2920" y="1329"/>
              <a:chExt cx="4419" cy="374"/>
            </a:xfrm>
          </p:grpSpPr>
          <p:sp>
            <p:nvSpPr>
              <p:cNvPr id="19485" name="Rectangle 18"/>
              <p:cNvSpPr>
                <a:spLocks noChangeArrowheads="1"/>
              </p:cNvSpPr>
              <p:nvPr/>
            </p:nvSpPr>
            <p:spPr bwMode="ltGray">
              <a:xfrm flipH="1">
                <a:off x="2934" y="1329"/>
                <a:ext cx="2662" cy="374"/>
              </a:xfrm>
              <a:prstGeom prst="rect">
                <a:avLst/>
              </a:prstGeom>
              <a:solidFill>
                <a:srgbClr val="C3C8CD">
                  <a:alpha val="20000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sp>
            <p:nvSpPr>
              <p:cNvPr id="19486" name="Rectangle 19"/>
              <p:cNvSpPr>
                <a:spLocks noChangeArrowheads="1"/>
              </p:cNvSpPr>
              <p:nvPr/>
            </p:nvSpPr>
            <p:spPr bwMode="ltGray">
              <a:xfrm flipH="1">
                <a:off x="2920" y="1367"/>
                <a:ext cx="4419" cy="298"/>
              </a:xfrm>
              <a:prstGeom prst="rect">
                <a:avLst/>
              </a:prstGeom>
              <a:solidFill>
                <a:srgbClr val="C3C8CD">
                  <a:alpha val="39999"/>
                </a:srgb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grpSp>
          <p:nvGrpSpPr>
            <p:cNvPr id="19476" name="Group 20"/>
            <p:cNvGrpSpPr>
              <a:grpSpLocks/>
            </p:cNvGrpSpPr>
            <p:nvPr/>
          </p:nvGrpSpPr>
          <p:grpSpPr bwMode="auto">
            <a:xfrm>
              <a:off x="4543425" y="3990975"/>
              <a:ext cx="530225" cy="527050"/>
              <a:chOff x="997" y="1736"/>
              <a:chExt cx="416" cy="414"/>
            </a:xfrm>
          </p:grpSpPr>
          <p:sp>
            <p:nvSpPr>
              <p:cNvPr id="19483" name="Oval 21"/>
              <p:cNvSpPr>
                <a:spLocks noChangeArrowheads="1"/>
              </p:cNvSpPr>
              <p:nvPr/>
            </p:nvSpPr>
            <p:spPr bwMode="gray">
              <a:xfrm>
                <a:off x="997" y="1738"/>
                <a:ext cx="416" cy="412"/>
              </a:xfrm>
              <a:prstGeom prst="ellipse">
                <a:avLst/>
              </a:prstGeom>
              <a:solidFill>
                <a:srgbClr val="3399FF"/>
              </a:solidFill>
              <a:ln w="63500" algn="ctr">
                <a:solidFill>
                  <a:srgbClr val="F8F8F8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/>
                <a:endParaRPr kumimoji="0" lang="ko-KR" altLang="en-US">
                  <a:solidFill>
                    <a:srgbClr val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  <p:pic>
            <p:nvPicPr>
              <p:cNvPr id="19484" name="Picture 22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032" y="1736"/>
                <a:ext cx="344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477" name="Group 35"/>
            <p:cNvGrpSpPr>
              <a:grpSpLocks/>
            </p:cNvGrpSpPr>
            <p:nvPr/>
          </p:nvGrpSpPr>
          <p:grpSpPr bwMode="auto">
            <a:xfrm>
              <a:off x="4603750" y="4144950"/>
              <a:ext cx="342900" cy="247649"/>
              <a:chOff x="2960" y="2589"/>
              <a:chExt cx="279" cy="201"/>
            </a:xfrm>
          </p:grpSpPr>
          <p:grpSp>
            <p:nvGrpSpPr>
              <p:cNvPr id="19479" name="Group 36"/>
              <p:cNvGrpSpPr>
                <a:grpSpLocks/>
              </p:cNvGrpSpPr>
              <p:nvPr/>
            </p:nvGrpSpPr>
            <p:grpSpPr bwMode="auto">
              <a:xfrm>
                <a:off x="2960" y="2589"/>
                <a:ext cx="279" cy="201"/>
                <a:chOff x="2934" y="2575"/>
                <a:chExt cx="361" cy="207"/>
              </a:xfrm>
            </p:grpSpPr>
            <p:sp>
              <p:nvSpPr>
                <p:cNvPr id="121" name="AutoShape 37"/>
                <p:cNvSpPr>
                  <a:spLocks noChangeArrowheads="1"/>
                </p:cNvSpPr>
                <p:nvPr/>
              </p:nvSpPr>
              <p:spPr bwMode="gray">
                <a:xfrm>
                  <a:off x="2992" y="2620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  <p:sp>
              <p:nvSpPr>
                <p:cNvPr id="122" name="AutoShape 38"/>
                <p:cNvSpPr>
                  <a:spLocks noChangeArrowheads="1"/>
                </p:cNvSpPr>
                <p:nvPr/>
              </p:nvSpPr>
              <p:spPr bwMode="gray">
                <a:xfrm rot="-893176">
                  <a:off x="2934" y="2575"/>
                  <a:ext cx="303" cy="162"/>
                </a:xfrm>
                <a:prstGeom prst="flowChartAlternateProcess">
                  <a:avLst/>
                </a:prstGeom>
                <a:solidFill>
                  <a:srgbClr val="FEFEFE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28398" dir="1593903" algn="ctr" rotWithShape="0">
                    <a:srgbClr val="C3C8CD">
                      <a:alpha val="50000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latinLnBrk="0">
                    <a:defRPr/>
                  </a:pPr>
                  <a:endParaRPr kumimoji="0" lang="ko-KR" altLang="en-US">
                    <a:solidFill>
                      <a:srgbClr val="000000"/>
                    </a:solidFill>
                    <a:latin typeface="휴먼모음T" pitchFamily="18" charset="-127"/>
                    <a:ea typeface="휴먼모음T" pitchFamily="18" charset="-127"/>
                  </a:endParaRPr>
                </a:p>
              </p:txBody>
            </p:sp>
          </p:grpSp>
          <p:sp>
            <p:nvSpPr>
              <p:cNvPr id="120" name="Line 39"/>
              <p:cNvSpPr>
                <a:spLocks noChangeShapeType="1"/>
              </p:cNvSpPr>
              <p:nvPr/>
            </p:nvSpPr>
            <p:spPr bwMode="gray">
              <a:xfrm flipV="1">
                <a:off x="2985" y="2624"/>
                <a:ext cx="146" cy="40"/>
              </a:xfrm>
              <a:prstGeom prst="line">
                <a:avLst/>
              </a:prstGeom>
              <a:noFill/>
              <a:ln w="76200">
                <a:solidFill>
                  <a:srgbClr val="33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휴먼모음T" pitchFamily="18" charset="-127"/>
                  <a:ea typeface="휴먼모음T" pitchFamily="18" charset="-127"/>
                </a:endParaRPr>
              </a:p>
            </p:txBody>
          </p:sp>
        </p:grpSp>
        <p:sp>
          <p:nvSpPr>
            <p:cNvPr id="118" name="Rectangle 42"/>
            <p:cNvSpPr>
              <a:spLocks noChangeArrowheads="1"/>
            </p:cNvSpPr>
            <p:nvPr/>
          </p:nvSpPr>
          <p:spPr bwMode="black">
            <a:xfrm>
              <a:off x="5081592" y="4103688"/>
              <a:ext cx="6534195" cy="3698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eaLnBrk="0" fontAlgn="auto" latinLnBrk="0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교과지식의 발달에 대한 설명이 미흡하다</a:t>
              </a:r>
              <a:r>
                <a:rPr kumimoji="0" lang="en-US" altLang="ko-KR" kern="0" dirty="0">
                  <a:solidFill>
                    <a:srgbClr val="1C1C1C"/>
                  </a:solidFill>
                  <a:latin typeface="휴먼모음T" pitchFamily="18" charset="-127"/>
                  <a:ea typeface="휴먼모음T" pitchFamily="18" charset="-127"/>
                </a:rPr>
                <a:t>.</a:t>
              </a:r>
            </a:p>
          </p:txBody>
        </p:sp>
      </p:grpSp>
      <p:grpSp>
        <p:nvGrpSpPr>
          <p:cNvPr id="19464" name="그룹 67"/>
          <p:cNvGrpSpPr>
            <a:grpSpLocks/>
          </p:cNvGrpSpPr>
          <p:nvPr/>
        </p:nvGrpSpPr>
        <p:grpSpPr bwMode="auto">
          <a:xfrm>
            <a:off x="642938" y="1323975"/>
            <a:ext cx="8429625" cy="463550"/>
            <a:chOff x="642935" y="1324261"/>
            <a:chExt cx="8429622" cy="463264"/>
          </a:xfrm>
        </p:grpSpPr>
        <p:grpSp>
          <p:nvGrpSpPr>
            <p:cNvPr id="19466" name="그룹 48"/>
            <p:cNvGrpSpPr>
              <a:grpSpLocks/>
            </p:cNvGrpSpPr>
            <p:nvPr/>
          </p:nvGrpSpPr>
          <p:grpSpPr bwMode="auto">
            <a:xfrm>
              <a:off x="642935" y="1385888"/>
              <a:ext cx="8429622" cy="401637"/>
              <a:chOff x="642910" y="1385816"/>
              <a:chExt cx="8429652" cy="401659"/>
            </a:xfrm>
          </p:grpSpPr>
          <p:sp>
            <p:nvSpPr>
              <p:cNvPr id="19473" name="직사각형 13"/>
              <p:cNvSpPr>
                <a:spLocks noChangeArrowheads="1"/>
              </p:cNvSpPr>
              <p:nvPr/>
            </p:nvSpPr>
            <p:spPr bwMode="auto">
              <a:xfrm>
                <a:off x="1071513" y="1385816"/>
                <a:ext cx="3100539" cy="39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000" b="1">
                    <a:latin typeface="휴먼엑스포" pitchFamily="18" charset="-127"/>
                    <a:ea typeface="휴먼엑스포" pitchFamily="18" charset="-127"/>
                  </a:rPr>
                  <a:t>Piaget </a:t>
                </a:r>
                <a:r>
                  <a:rPr lang="ko-KR" altLang="en-US" sz="2000" b="1">
                    <a:latin typeface="휴먼엑스포" pitchFamily="18" charset="-127"/>
                    <a:ea typeface="휴먼엑스포" pitchFamily="18" charset="-127"/>
                  </a:rPr>
                  <a:t>이론에 대한 비판</a:t>
                </a:r>
              </a:p>
            </p:txBody>
          </p:sp>
          <p:cxnSp>
            <p:nvCxnSpPr>
              <p:cNvPr id="19474" name="직선 연결선 18"/>
              <p:cNvCxnSpPr>
                <a:cxnSpLocks noChangeShapeType="1"/>
              </p:cNvCxnSpPr>
              <p:nvPr/>
            </p:nvCxnSpPr>
            <p:spPr bwMode="auto">
              <a:xfrm>
                <a:off x="642910" y="1785926"/>
                <a:ext cx="8429652" cy="154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diamond" w="med" len="med"/>
                <a:tailEnd/>
              </a:ln>
            </p:spPr>
          </p:cxnSp>
        </p:grpSp>
        <p:grpSp>
          <p:nvGrpSpPr>
            <p:cNvPr id="19467" name="그룹 49"/>
            <p:cNvGrpSpPr>
              <a:grpSpLocks/>
            </p:cNvGrpSpPr>
            <p:nvPr/>
          </p:nvGrpSpPr>
          <p:grpSpPr bwMode="auto">
            <a:xfrm>
              <a:off x="671511" y="1395655"/>
              <a:ext cx="328612" cy="318890"/>
              <a:chOff x="7315196" y="1295884"/>
              <a:chExt cx="657225" cy="637781"/>
            </a:xfrm>
          </p:grpSpPr>
          <p:sp>
            <p:nvSpPr>
              <p:cNvPr id="75" name="AutoShape 4"/>
              <p:cNvSpPr>
                <a:spLocks noChangeArrowheads="1"/>
              </p:cNvSpPr>
              <p:nvPr/>
            </p:nvSpPr>
            <p:spPr bwMode="auto">
              <a:xfrm>
                <a:off x="7315194" y="1295884"/>
                <a:ext cx="657225" cy="637781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EC941E"/>
                  </a:gs>
                  <a:gs pos="100000">
                    <a:srgbClr val="EC941E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6" name="Freeform 5"/>
              <p:cNvSpPr>
                <a:spLocks/>
              </p:cNvSpPr>
              <p:nvPr/>
            </p:nvSpPr>
            <p:spPr bwMode="auto">
              <a:xfrm>
                <a:off x="7356475" y="1336675"/>
                <a:ext cx="327025" cy="319088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C941E">
                      <a:gamma/>
                      <a:tint val="48627"/>
                      <a:invGamma/>
                    </a:srgbClr>
                  </a:gs>
                  <a:gs pos="50000">
                    <a:srgbClr val="EC941E">
                      <a:alpha val="0"/>
                    </a:srgbClr>
                  </a:gs>
                  <a:gs pos="100000">
                    <a:srgbClr val="EC941E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fontAlgn="auto" latinLnBrk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9468" name="TextBox 88"/>
            <p:cNvSpPr txBox="1">
              <a:spLocks noChangeArrowheads="1"/>
            </p:cNvSpPr>
            <p:nvPr/>
          </p:nvSpPr>
          <p:spPr bwMode="auto">
            <a:xfrm>
              <a:off x="667958" y="1324261"/>
              <a:ext cx="332142" cy="39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0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6</a:t>
              </a:r>
              <a:endParaRPr lang="ko-KR" altLang="en-US" sz="20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9465" name="슬라이드 번호 개체 틀 77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BCF7074-84CB-450A-B15A-8FBAA5EAA59E}" type="slidenum">
              <a:rPr lang="en-US" altLang="ko-KR" smtClean="0"/>
              <a:pPr/>
              <a:t>9</a:t>
            </a:fld>
            <a:endParaRPr lang="en-US" altLang="ko-K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00TGp_education_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테마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테마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229450"/>
        </a:accent1>
        <a:accent2>
          <a:srgbClr val="E3892F"/>
        </a:accent2>
        <a:accent3>
          <a:srgbClr val="FFFFFF"/>
        </a:accent3>
        <a:accent4>
          <a:srgbClr val="000000"/>
        </a:accent4>
        <a:accent5>
          <a:srgbClr val="ABC8B3"/>
        </a:accent5>
        <a:accent6>
          <a:srgbClr val="CE7C2A"/>
        </a:accent6>
        <a:hlink>
          <a:srgbClr val="0099CC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2">
        <a:dk1>
          <a:srgbClr val="000000"/>
        </a:dk1>
        <a:lt1>
          <a:srgbClr val="FFFFFF"/>
        </a:lt1>
        <a:dk2>
          <a:srgbClr val="003399"/>
        </a:dk2>
        <a:lt2>
          <a:srgbClr val="C0C0C0"/>
        </a:lt2>
        <a:accent1>
          <a:srgbClr val="865DE3"/>
        </a:accent1>
        <a:accent2>
          <a:srgbClr val="4FB0E1"/>
        </a:accent2>
        <a:accent3>
          <a:srgbClr val="FFFFFF"/>
        </a:accent3>
        <a:accent4>
          <a:srgbClr val="000000"/>
        </a:accent4>
        <a:accent5>
          <a:srgbClr val="C3B6EF"/>
        </a:accent5>
        <a:accent6>
          <a:srgbClr val="479FCC"/>
        </a:accent6>
        <a:hlink>
          <a:srgbClr val="441FCD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테마 3">
        <a:dk1>
          <a:srgbClr val="000000"/>
        </a:dk1>
        <a:lt1>
          <a:srgbClr val="FFFFFF"/>
        </a:lt1>
        <a:dk2>
          <a:srgbClr val="480048"/>
        </a:dk2>
        <a:lt2>
          <a:srgbClr val="C0C0C0"/>
        </a:lt2>
        <a:accent1>
          <a:srgbClr val="DE791E"/>
        </a:accent1>
        <a:accent2>
          <a:srgbClr val="8386F5"/>
        </a:accent2>
        <a:accent3>
          <a:srgbClr val="FFFFFF"/>
        </a:accent3>
        <a:accent4>
          <a:srgbClr val="000000"/>
        </a:accent4>
        <a:accent5>
          <a:srgbClr val="ECBEAB"/>
        </a:accent5>
        <a:accent6>
          <a:srgbClr val="7679DE"/>
        </a:accent6>
        <a:hlink>
          <a:srgbClr val="009999"/>
        </a:hlink>
        <a:folHlink>
          <a:srgbClr val="66A44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200TGp_education_light</Template>
  <TotalTime>5796</TotalTime>
  <Words>1551</Words>
  <Application>Microsoft Office PowerPoint</Application>
  <PresentationFormat>화면 슬라이드 쇼(4:3)</PresentationFormat>
  <Paragraphs>332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1" baseType="lpstr">
      <vt:lpstr>Arial</vt:lpstr>
      <vt:lpstr>굴림</vt:lpstr>
      <vt:lpstr>Wingdings</vt:lpstr>
      <vt:lpstr>맑은 고딕</vt:lpstr>
      <vt:lpstr>휴먼엑스포</vt:lpstr>
      <vt:lpstr>HY헤드라인M</vt:lpstr>
      <vt:lpstr>휴먼모음T</vt:lpstr>
      <vt:lpstr>200TGp_education_light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4. Piaget와 Vygotsky의 비교</vt:lpstr>
      <vt:lpstr>슬라이드 17</vt:lpstr>
      <vt:lpstr>1. 개요</vt:lpstr>
      <vt:lpstr>2. 언어 습득 이론</vt:lpstr>
      <vt:lpstr>2. 언어 습득 이론</vt:lpstr>
      <vt:lpstr>2. 언어 습득 이론</vt:lpstr>
      <vt:lpstr>3. 언어 습득단계</vt:lpstr>
      <vt:lpstr>3. 언어 습득단계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.</dc:creator>
  <cp:lastModifiedBy>user</cp:lastModifiedBy>
  <cp:revision>364</cp:revision>
  <dcterms:created xsi:type="dcterms:W3CDTF">2009-04-30T13:55:37Z</dcterms:created>
  <dcterms:modified xsi:type="dcterms:W3CDTF">2009-09-15T05:46:36Z</dcterms:modified>
</cp:coreProperties>
</file>