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6858000" cy="9144000" type="screen4x3"/>
  <p:notesSz cx="6811963" cy="9942513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FF"/>
    <a:srgbClr val="FFFFCC"/>
    <a:srgbClr val="CCCCFF"/>
    <a:srgbClr val="FFCCFF"/>
    <a:srgbClr val="00FF99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8" d="100"/>
          <a:sy n="88" d="100"/>
        </p:scale>
        <p:origin x="-1242" y="39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851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8536" y="0"/>
            <a:ext cx="2951851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0A8DCD-65E7-45B5-BB5C-37A314C16CDE}" type="datetimeFigureOut">
              <a:rPr lang="ko-KR" altLang="en-US" smtClean="0"/>
              <a:t>2016-08-19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008188" y="746125"/>
            <a:ext cx="27955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1197" y="4722694"/>
            <a:ext cx="5449570" cy="447413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51851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8536" y="9443662"/>
            <a:ext cx="2951851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B88AAD-25B9-4A6D-822B-F8F45A6086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59423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B88AAD-25B9-4A6D-822B-F8F45A608606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368635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5E472-85F5-4DB1-A64C-0EC88D8727AA}" type="datetimeFigureOut">
              <a:rPr lang="ko-KR" altLang="en-US" smtClean="0"/>
              <a:t>2016-08-19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0840F-AC8C-48A6-BE2B-50E22CEB768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34667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5E472-85F5-4DB1-A64C-0EC88D8727AA}" type="datetimeFigureOut">
              <a:rPr lang="ko-KR" altLang="en-US" smtClean="0"/>
              <a:t>2016-08-19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0840F-AC8C-48A6-BE2B-50E22CEB768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745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5E472-85F5-4DB1-A64C-0EC88D8727AA}" type="datetimeFigureOut">
              <a:rPr lang="ko-KR" altLang="en-US" smtClean="0"/>
              <a:t>2016-08-19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0840F-AC8C-48A6-BE2B-50E22CEB768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0134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5E472-85F5-4DB1-A64C-0EC88D8727AA}" type="datetimeFigureOut">
              <a:rPr lang="ko-KR" altLang="en-US" smtClean="0"/>
              <a:t>2016-08-19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0840F-AC8C-48A6-BE2B-50E22CEB768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09224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5E472-85F5-4DB1-A64C-0EC88D8727AA}" type="datetimeFigureOut">
              <a:rPr lang="ko-KR" altLang="en-US" smtClean="0"/>
              <a:t>2016-08-19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0840F-AC8C-48A6-BE2B-50E22CEB768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72781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5E472-85F5-4DB1-A64C-0EC88D8727AA}" type="datetimeFigureOut">
              <a:rPr lang="ko-KR" altLang="en-US" smtClean="0"/>
              <a:t>2016-08-19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0840F-AC8C-48A6-BE2B-50E22CEB768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495028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5E472-85F5-4DB1-A64C-0EC88D8727AA}" type="datetimeFigureOut">
              <a:rPr lang="ko-KR" altLang="en-US" smtClean="0"/>
              <a:t>2016-08-19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0840F-AC8C-48A6-BE2B-50E22CEB768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715229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5E472-85F5-4DB1-A64C-0EC88D8727AA}" type="datetimeFigureOut">
              <a:rPr lang="ko-KR" altLang="en-US" smtClean="0"/>
              <a:t>2016-08-19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0840F-AC8C-48A6-BE2B-50E22CEB768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85790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5E472-85F5-4DB1-A64C-0EC88D8727AA}" type="datetimeFigureOut">
              <a:rPr lang="ko-KR" altLang="en-US" smtClean="0"/>
              <a:t>2016-08-19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0840F-AC8C-48A6-BE2B-50E22CEB768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57482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5E472-85F5-4DB1-A64C-0EC88D8727AA}" type="datetimeFigureOut">
              <a:rPr lang="ko-KR" altLang="en-US" smtClean="0"/>
              <a:t>2016-08-19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0840F-AC8C-48A6-BE2B-50E22CEB768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94813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5E472-85F5-4DB1-A64C-0EC88D8727AA}" type="datetimeFigureOut">
              <a:rPr lang="ko-KR" altLang="en-US" smtClean="0"/>
              <a:t>2016-08-19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0840F-AC8C-48A6-BE2B-50E22CEB768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0109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25E472-85F5-4DB1-A64C-0EC88D8727AA}" type="datetimeFigureOut">
              <a:rPr lang="ko-KR" altLang="en-US" smtClean="0"/>
              <a:t>2016-08-19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B0840F-AC8C-48A6-BE2B-50E22CEB768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94697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188640" y="107503"/>
            <a:ext cx="6696744" cy="8352929"/>
          </a:xfrm>
          <a:prstGeom prst="rect">
            <a:avLst/>
          </a:prstGeom>
          <a:solidFill>
            <a:srgbClr val="00B050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ko-KR" altLang="en-US"/>
          </a:p>
        </p:txBody>
      </p:sp>
      <p:sp>
        <p:nvSpPr>
          <p:cNvPr id="102" name="직사각형 101"/>
          <p:cNvSpPr/>
          <p:nvPr/>
        </p:nvSpPr>
        <p:spPr>
          <a:xfrm>
            <a:off x="5461520" y="306143"/>
            <a:ext cx="1308176" cy="7042232"/>
          </a:xfrm>
          <a:prstGeom prst="rect">
            <a:avLst/>
          </a:prstGeom>
          <a:solidFill>
            <a:srgbClr val="FFFFCC"/>
          </a:solidFill>
          <a:ln w="63500">
            <a:solidFill>
              <a:srgbClr val="FFC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1" name="직사각형 100"/>
          <p:cNvSpPr/>
          <p:nvPr/>
        </p:nvSpPr>
        <p:spPr>
          <a:xfrm>
            <a:off x="4005064" y="1403648"/>
            <a:ext cx="1308176" cy="4956358"/>
          </a:xfrm>
          <a:prstGeom prst="rect">
            <a:avLst/>
          </a:prstGeom>
          <a:solidFill>
            <a:srgbClr val="CCFFFF"/>
          </a:solidFill>
          <a:ln w="63500">
            <a:solidFill>
              <a:srgbClr val="00B0F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직사각형 25"/>
          <p:cNvSpPr/>
          <p:nvPr/>
        </p:nvSpPr>
        <p:spPr>
          <a:xfrm>
            <a:off x="2589618" y="1403649"/>
            <a:ext cx="1308176" cy="5944725"/>
          </a:xfrm>
          <a:prstGeom prst="rect">
            <a:avLst/>
          </a:prstGeom>
          <a:solidFill>
            <a:srgbClr val="CCCCFF"/>
          </a:solidFill>
          <a:ln w="63500">
            <a:solidFill>
              <a:srgbClr val="7030A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TextBox 1"/>
          <p:cNvSpPr txBox="1"/>
          <p:nvPr/>
        </p:nvSpPr>
        <p:spPr>
          <a:xfrm>
            <a:off x="284712" y="251520"/>
            <a:ext cx="576064" cy="40011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ko-KR" sz="1000" dirty="0" smtClean="0"/>
              <a:t>1</a:t>
            </a:r>
            <a:r>
              <a:rPr lang="ko-KR" altLang="en-US" sz="1000" dirty="0" smtClean="0"/>
              <a:t>학년</a:t>
            </a:r>
            <a:endParaRPr lang="en-US" altLang="ko-KR" sz="1000" dirty="0" smtClean="0"/>
          </a:p>
          <a:p>
            <a:r>
              <a:rPr lang="en-US" altLang="ko-KR" sz="1000" dirty="0" smtClean="0"/>
              <a:t>1 </a:t>
            </a:r>
            <a:r>
              <a:rPr lang="ko-KR" altLang="en-US" sz="1000" dirty="0" smtClean="0"/>
              <a:t>학기</a:t>
            </a:r>
            <a:endParaRPr lang="ko-KR" altLang="en-US" sz="1000" dirty="0"/>
          </a:p>
        </p:txBody>
      </p:sp>
      <p:sp>
        <p:nvSpPr>
          <p:cNvPr id="5" name="TextBox 4"/>
          <p:cNvSpPr txBox="1"/>
          <p:nvPr/>
        </p:nvSpPr>
        <p:spPr>
          <a:xfrm>
            <a:off x="296744" y="715506"/>
            <a:ext cx="576064" cy="40011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ko-KR" sz="1000" dirty="0" smtClean="0"/>
              <a:t>1</a:t>
            </a:r>
            <a:r>
              <a:rPr lang="ko-KR" altLang="en-US" sz="1000" dirty="0" smtClean="0"/>
              <a:t>학년</a:t>
            </a:r>
            <a:endParaRPr lang="en-US" altLang="ko-KR" sz="1000" dirty="0" smtClean="0"/>
          </a:p>
          <a:p>
            <a:r>
              <a:rPr lang="en-US" altLang="ko-KR" sz="1000" dirty="0" smtClean="0"/>
              <a:t>2 </a:t>
            </a:r>
            <a:r>
              <a:rPr lang="ko-KR" altLang="en-US" sz="1000" dirty="0" smtClean="0"/>
              <a:t>학기</a:t>
            </a:r>
            <a:endParaRPr lang="ko-KR" altLang="en-US" sz="1000" dirty="0"/>
          </a:p>
        </p:txBody>
      </p:sp>
      <p:sp>
        <p:nvSpPr>
          <p:cNvPr id="6" name="TextBox 5"/>
          <p:cNvSpPr txBox="1"/>
          <p:nvPr/>
        </p:nvSpPr>
        <p:spPr>
          <a:xfrm>
            <a:off x="284528" y="3595826"/>
            <a:ext cx="576064" cy="40011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ko-KR" sz="1000" dirty="0" smtClean="0"/>
              <a:t>3</a:t>
            </a:r>
            <a:r>
              <a:rPr lang="ko-KR" altLang="en-US" sz="1000" dirty="0" smtClean="0"/>
              <a:t>학년</a:t>
            </a:r>
            <a:endParaRPr lang="en-US" altLang="ko-KR" sz="1000" dirty="0" smtClean="0"/>
          </a:p>
          <a:p>
            <a:r>
              <a:rPr lang="en-US" altLang="ko-KR" sz="1000" dirty="0" smtClean="0"/>
              <a:t>1 </a:t>
            </a:r>
            <a:r>
              <a:rPr lang="ko-KR" altLang="en-US" sz="1000" dirty="0" smtClean="0"/>
              <a:t>학기</a:t>
            </a:r>
            <a:endParaRPr lang="ko-KR" altLang="en-US" sz="1000" dirty="0"/>
          </a:p>
        </p:txBody>
      </p:sp>
      <p:sp>
        <p:nvSpPr>
          <p:cNvPr id="7" name="TextBox 6"/>
          <p:cNvSpPr txBox="1"/>
          <p:nvPr/>
        </p:nvSpPr>
        <p:spPr>
          <a:xfrm>
            <a:off x="272680" y="4499992"/>
            <a:ext cx="576064" cy="40011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ko-KR" sz="1000" dirty="0" smtClean="0"/>
              <a:t>3</a:t>
            </a:r>
            <a:r>
              <a:rPr lang="ko-KR" altLang="en-US" sz="1000" dirty="0" smtClean="0"/>
              <a:t>학년</a:t>
            </a:r>
            <a:endParaRPr lang="en-US" altLang="ko-KR" sz="1000" dirty="0" smtClean="0"/>
          </a:p>
          <a:p>
            <a:r>
              <a:rPr lang="en-US" altLang="ko-KR" sz="1000" dirty="0" smtClean="0"/>
              <a:t>2 </a:t>
            </a:r>
            <a:r>
              <a:rPr lang="ko-KR" altLang="en-US" sz="1000" dirty="0" smtClean="0"/>
              <a:t>학기</a:t>
            </a:r>
            <a:endParaRPr lang="ko-KR" altLang="en-US" sz="1000" dirty="0"/>
          </a:p>
        </p:txBody>
      </p:sp>
      <p:sp>
        <p:nvSpPr>
          <p:cNvPr id="8" name="TextBox 7"/>
          <p:cNvSpPr txBox="1"/>
          <p:nvPr/>
        </p:nvSpPr>
        <p:spPr>
          <a:xfrm>
            <a:off x="272680" y="5724128"/>
            <a:ext cx="576064" cy="40011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ko-KR" sz="1000" dirty="0" smtClean="0"/>
              <a:t>4</a:t>
            </a:r>
            <a:r>
              <a:rPr lang="ko-KR" altLang="en-US" sz="1000" dirty="0" smtClean="0"/>
              <a:t>학년</a:t>
            </a:r>
            <a:endParaRPr lang="en-US" altLang="ko-KR" sz="1000" dirty="0" smtClean="0"/>
          </a:p>
          <a:p>
            <a:r>
              <a:rPr lang="en-US" altLang="ko-KR" sz="1000" dirty="0" smtClean="0"/>
              <a:t>1 </a:t>
            </a:r>
            <a:r>
              <a:rPr lang="ko-KR" altLang="en-US" sz="1000" dirty="0" smtClean="0"/>
              <a:t>학기</a:t>
            </a:r>
            <a:endParaRPr lang="ko-KR" altLang="en-US" sz="1000" dirty="0"/>
          </a:p>
        </p:txBody>
      </p:sp>
      <p:sp>
        <p:nvSpPr>
          <p:cNvPr id="9" name="TextBox 8"/>
          <p:cNvSpPr txBox="1"/>
          <p:nvPr/>
        </p:nvSpPr>
        <p:spPr>
          <a:xfrm>
            <a:off x="272680" y="6660232"/>
            <a:ext cx="576064" cy="40011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ko-KR" sz="1000" dirty="0" smtClean="0"/>
              <a:t>4</a:t>
            </a:r>
            <a:r>
              <a:rPr lang="ko-KR" altLang="en-US" sz="1000" dirty="0" smtClean="0"/>
              <a:t>학년</a:t>
            </a:r>
            <a:endParaRPr lang="en-US" altLang="ko-KR" sz="1000" dirty="0" smtClean="0"/>
          </a:p>
          <a:p>
            <a:r>
              <a:rPr lang="en-US" altLang="ko-KR" sz="1000" dirty="0" smtClean="0"/>
              <a:t>2 </a:t>
            </a:r>
            <a:r>
              <a:rPr lang="ko-KR" altLang="en-US" sz="1000" dirty="0" smtClean="0"/>
              <a:t>학기</a:t>
            </a:r>
            <a:endParaRPr lang="ko-KR" altLang="en-US" sz="1000" dirty="0"/>
          </a:p>
        </p:txBody>
      </p:sp>
      <p:sp>
        <p:nvSpPr>
          <p:cNvPr id="10" name="TextBox 9"/>
          <p:cNvSpPr txBox="1"/>
          <p:nvPr/>
        </p:nvSpPr>
        <p:spPr>
          <a:xfrm>
            <a:off x="1124744" y="7812360"/>
            <a:ext cx="936105" cy="246221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sz="1000" dirty="0" smtClean="0"/>
              <a:t>전공필수</a:t>
            </a:r>
            <a:endParaRPr lang="ko-KR" altLang="en-US" sz="1000" dirty="0"/>
          </a:p>
        </p:txBody>
      </p:sp>
      <p:sp>
        <p:nvSpPr>
          <p:cNvPr id="12" name="TextBox 11"/>
          <p:cNvSpPr txBox="1"/>
          <p:nvPr/>
        </p:nvSpPr>
        <p:spPr>
          <a:xfrm>
            <a:off x="5517232" y="7812360"/>
            <a:ext cx="1152128" cy="400110"/>
          </a:xfrm>
          <a:prstGeom prst="rect">
            <a:avLst/>
          </a:prstGeom>
          <a:solidFill>
            <a:srgbClr val="FFFFCC"/>
          </a:solidFill>
          <a:ln w="63500">
            <a:solidFill>
              <a:srgbClr val="FFC000"/>
            </a:solidFill>
            <a:prstDash val="sysDot"/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sz="1000" dirty="0" err="1" smtClean="0"/>
              <a:t>나노바이오</a:t>
            </a:r>
            <a:endParaRPr lang="en-US" altLang="ko-KR" sz="1000" dirty="0" smtClean="0"/>
          </a:p>
          <a:p>
            <a:pPr algn="ctr"/>
            <a:r>
              <a:rPr lang="ko-KR" altLang="en-US" sz="1000" dirty="0" smtClean="0"/>
              <a:t>트랙</a:t>
            </a:r>
            <a:endParaRPr lang="ko-KR" altLang="en-US" sz="1000" dirty="0"/>
          </a:p>
        </p:txBody>
      </p:sp>
      <p:sp>
        <p:nvSpPr>
          <p:cNvPr id="13" name="TextBox 12"/>
          <p:cNvSpPr txBox="1"/>
          <p:nvPr/>
        </p:nvSpPr>
        <p:spPr>
          <a:xfrm>
            <a:off x="4221088" y="7844298"/>
            <a:ext cx="984748" cy="400110"/>
          </a:xfrm>
          <a:prstGeom prst="rect">
            <a:avLst/>
          </a:prstGeom>
          <a:solidFill>
            <a:srgbClr val="CCFFFF"/>
          </a:solidFill>
          <a:ln w="63500">
            <a:solidFill>
              <a:srgbClr val="00B0F0"/>
            </a:solidFill>
            <a:prstDash val="sysDot"/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sz="1000" dirty="0" err="1" smtClean="0"/>
              <a:t>의생명과학</a:t>
            </a:r>
            <a:endParaRPr lang="en-US" altLang="ko-KR" sz="1000" dirty="0" smtClean="0"/>
          </a:p>
          <a:p>
            <a:pPr algn="ctr"/>
            <a:r>
              <a:rPr lang="ko-KR" altLang="en-US" sz="1000" dirty="0" smtClean="0"/>
              <a:t>트랙</a:t>
            </a:r>
            <a:endParaRPr lang="ko-KR" altLang="en-US" sz="1000" dirty="0"/>
          </a:p>
        </p:txBody>
      </p:sp>
      <p:sp>
        <p:nvSpPr>
          <p:cNvPr id="14" name="TextBox 13"/>
          <p:cNvSpPr txBox="1"/>
          <p:nvPr/>
        </p:nvSpPr>
        <p:spPr>
          <a:xfrm>
            <a:off x="921077" y="323528"/>
            <a:ext cx="1212104" cy="2462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1000" dirty="0" smtClean="0"/>
              <a:t>시스템생명과학</a:t>
            </a:r>
            <a:endParaRPr lang="ko-KR" altLang="en-US" sz="1000" dirty="0"/>
          </a:p>
        </p:txBody>
      </p:sp>
      <p:sp>
        <p:nvSpPr>
          <p:cNvPr id="15" name="TextBox 14"/>
          <p:cNvSpPr txBox="1"/>
          <p:nvPr/>
        </p:nvSpPr>
        <p:spPr>
          <a:xfrm>
            <a:off x="921077" y="755576"/>
            <a:ext cx="1212104" cy="2462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1000" dirty="0" smtClean="0"/>
              <a:t>글로벌생명과학</a:t>
            </a:r>
            <a:endParaRPr lang="ko-KR" altLang="en-US" sz="1000" dirty="0"/>
          </a:p>
        </p:txBody>
      </p:sp>
      <p:sp>
        <p:nvSpPr>
          <p:cNvPr id="17" name="TextBox 16"/>
          <p:cNvSpPr txBox="1"/>
          <p:nvPr/>
        </p:nvSpPr>
        <p:spPr>
          <a:xfrm>
            <a:off x="284712" y="1475656"/>
            <a:ext cx="576064" cy="40011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ko-KR" sz="1000" dirty="0" smtClean="0"/>
              <a:t>2</a:t>
            </a:r>
            <a:r>
              <a:rPr lang="ko-KR" altLang="en-US" sz="1000" dirty="0" smtClean="0"/>
              <a:t>학년</a:t>
            </a:r>
            <a:endParaRPr lang="en-US" altLang="ko-KR" sz="1000" dirty="0" smtClean="0"/>
          </a:p>
          <a:p>
            <a:r>
              <a:rPr lang="en-US" altLang="ko-KR" sz="1000" dirty="0" smtClean="0"/>
              <a:t>1 </a:t>
            </a:r>
            <a:r>
              <a:rPr lang="ko-KR" altLang="en-US" sz="1000" dirty="0" smtClean="0"/>
              <a:t>학기</a:t>
            </a:r>
            <a:endParaRPr lang="ko-KR" altLang="en-US" sz="1000" dirty="0"/>
          </a:p>
        </p:txBody>
      </p:sp>
      <p:sp>
        <p:nvSpPr>
          <p:cNvPr id="18" name="TextBox 17"/>
          <p:cNvSpPr txBox="1"/>
          <p:nvPr/>
        </p:nvSpPr>
        <p:spPr>
          <a:xfrm>
            <a:off x="284712" y="2267744"/>
            <a:ext cx="576064" cy="40011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ko-KR" sz="1000" dirty="0" smtClean="0"/>
              <a:t>2</a:t>
            </a:r>
            <a:r>
              <a:rPr lang="ko-KR" altLang="en-US" sz="1000" dirty="0" smtClean="0"/>
              <a:t>학년</a:t>
            </a:r>
            <a:endParaRPr lang="en-US" altLang="ko-KR" sz="1000" dirty="0" smtClean="0"/>
          </a:p>
          <a:p>
            <a:r>
              <a:rPr lang="en-US" altLang="ko-KR" sz="1000" dirty="0" smtClean="0"/>
              <a:t>2 </a:t>
            </a:r>
            <a:r>
              <a:rPr lang="ko-KR" altLang="en-US" sz="1000" dirty="0" smtClean="0"/>
              <a:t>학기</a:t>
            </a:r>
            <a:endParaRPr lang="ko-KR" altLang="en-US" sz="1000" dirty="0"/>
          </a:p>
        </p:txBody>
      </p:sp>
      <p:sp>
        <p:nvSpPr>
          <p:cNvPr id="19" name="TextBox 18"/>
          <p:cNvSpPr txBox="1"/>
          <p:nvPr/>
        </p:nvSpPr>
        <p:spPr>
          <a:xfrm>
            <a:off x="4077072" y="323528"/>
            <a:ext cx="1176008" cy="2462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1000" dirty="0" smtClean="0"/>
              <a:t>일반생물학</a:t>
            </a:r>
            <a:r>
              <a:rPr lang="en-US" altLang="ko-KR" sz="1000" dirty="0" smtClean="0"/>
              <a:t>(1)</a:t>
            </a:r>
            <a:endParaRPr lang="ko-KR" altLang="en-US" sz="1000" dirty="0"/>
          </a:p>
        </p:txBody>
      </p:sp>
      <p:sp>
        <p:nvSpPr>
          <p:cNvPr id="20" name="TextBox 19"/>
          <p:cNvSpPr txBox="1"/>
          <p:nvPr/>
        </p:nvSpPr>
        <p:spPr>
          <a:xfrm>
            <a:off x="4077072" y="755576"/>
            <a:ext cx="1152128" cy="2462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1000" dirty="0" smtClean="0"/>
              <a:t>일반생물학</a:t>
            </a:r>
            <a:r>
              <a:rPr lang="en-US" altLang="ko-KR" sz="1000" dirty="0" smtClean="0"/>
              <a:t>(2)</a:t>
            </a:r>
            <a:endParaRPr lang="ko-KR" altLang="en-US" sz="1000" dirty="0"/>
          </a:p>
        </p:txBody>
      </p:sp>
      <p:sp>
        <p:nvSpPr>
          <p:cNvPr id="21" name="TextBox 20"/>
          <p:cNvSpPr txBox="1"/>
          <p:nvPr/>
        </p:nvSpPr>
        <p:spPr>
          <a:xfrm>
            <a:off x="2564904" y="323528"/>
            <a:ext cx="1271430" cy="2462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1000" dirty="0" smtClean="0"/>
              <a:t>일반생물학실험</a:t>
            </a:r>
            <a:r>
              <a:rPr lang="en-US" altLang="ko-KR" sz="1000" dirty="0" smtClean="0"/>
              <a:t>(1)</a:t>
            </a:r>
            <a:endParaRPr lang="ko-KR" altLang="en-US" sz="1000" dirty="0"/>
          </a:p>
        </p:txBody>
      </p:sp>
      <p:sp>
        <p:nvSpPr>
          <p:cNvPr id="22" name="TextBox 21"/>
          <p:cNvSpPr txBox="1"/>
          <p:nvPr/>
        </p:nvSpPr>
        <p:spPr>
          <a:xfrm>
            <a:off x="2564904" y="755576"/>
            <a:ext cx="1271430" cy="2462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1000" dirty="0" smtClean="0"/>
              <a:t>일반생물학실험</a:t>
            </a:r>
            <a:r>
              <a:rPr lang="en-US" altLang="ko-KR" sz="1000" dirty="0" smtClean="0"/>
              <a:t>(2)</a:t>
            </a:r>
            <a:endParaRPr lang="ko-KR" altLang="en-US" sz="1000" dirty="0"/>
          </a:p>
        </p:txBody>
      </p:sp>
      <p:sp>
        <p:nvSpPr>
          <p:cNvPr id="23" name="TextBox 22"/>
          <p:cNvSpPr txBox="1"/>
          <p:nvPr/>
        </p:nvSpPr>
        <p:spPr>
          <a:xfrm>
            <a:off x="5540879" y="323528"/>
            <a:ext cx="1116124" cy="246221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1000" dirty="0" smtClean="0"/>
              <a:t>일반화학</a:t>
            </a:r>
            <a:r>
              <a:rPr lang="en-US" altLang="ko-KR" sz="1000" dirty="0" smtClean="0"/>
              <a:t>(1)</a:t>
            </a:r>
            <a:endParaRPr lang="ko-KR" altLang="en-US" sz="1000" dirty="0"/>
          </a:p>
        </p:txBody>
      </p:sp>
      <p:sp>
        <p:nvSpPr>
          <p:cNvPr id="24" name="TextBox 23"/>
          <p:cNvSpPr txBox="1"/>
          <p:nvPr/>
        </p:nvSpPr>
        <p:spPr>
          <a:xfrm>
            <a:off x="5517232" y="715506"/>
            <a:ext cx="1152128" cy="40011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1000" dirty="0" smtClean="0"/>
              <a:t>일반화학</a:t>
            </a:r>
            <a:r>
              <a:rPr lang="en-US" altLang="ko-KR" sz="1000" dirty="0" smtClean="0"/>
              <a:t>(2)</a:t>
            </a:r>
          </a:p>
          <a:p>
            <a:r>
              <a:rPr lang="ko-KR" altLang="en-US" sz="1000" dirty="0"/>
              <a:t>일반화학실험</a:t>
            </a:r>
            <a:r>
              <a:rPr lang="en-US" altLang="ko-KR" sz="1000" dirty="0"/>
              <a:t>(1</a:t>
            </a:r>
            <a:r>
              <a:rPr lang="en-US" altLang="ko-KR" sz="1000" dirty="0" smtClean="0"/>
              <a:t>)</a:t>
            </a:r>
            <a:endParaRPr lang="ko-KR" altLang="en-US" sz="1000" dirty="0"/>
          </a:p>
        </p:txBody>
      </p:sp>
      <p:sp>
        <p:nvSpPr>
          <p:cNvPr id="27" name="TextBox 26"/>
          <p:cNvSpPr txBox="1"/>
          <p:nvPr/>
        </p:nvSpPr>
        <p:spPr>
          <a:xfrm>
            <a:off x="5527455" y="1475656"/>
            <a:ext cx="966534" cy="246221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1000" dirty="0" smtClean="0"/>
              <a:t>일반물리학</a:t>
            </a:r>
            <a:r>
              <a:rPr lang="en-US" altLang="ko-KR" sz="1000" dirty="0" smtClean="0"/>
              <a:t>(1)</a:t>
            </a:r>
            <a:endParaRPr lang="ko-KR" altLang="en-US" sz="1000" dirty="0"/>
          </a:p>
        </p:txBody>
      </p:sp>
      <p:sp>
        <p:nvSpPr>
          <p:cNvPr id="28" name="TextBox 27"/>
          <p:cNvSpPr txBox="1"/>
          <p:nvPr/>
        </p:nvSpPr>
        <p:spPr>
          <a:xfrm>
            <a:off x="5529589" y="2453571"/>
            <a:ext cx="1196752" cy="40011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1000" dirty="0" smtClean="0"/>
              <a:t>일반물리학</a:t>
            </a:r>
            <a:r>
              <a:rPr lang="en-US" altLang="ko-KR" sz="1000" dirty="0" smtClean="0"/>
              <a:t>(2)</a:t>
            </a:r>
          </a:p>
          <a:p>
            <a:r>
              <a:rPr lang="ko-KR" altLang="en-US" sz="1000" dirty="0" smtClean="0"/>
              <a:t>일반물리학실험</a:t>
            </a:r>
            <a:r>
              <a:rPr lang="en-US" altLang="ko-KR" sz="1000" dirty="0"/>
              <a:t>(1)</a:t>
            </a:r>
            <a:endParaRPr lang="ko-KR" altLang="en-US" sz="1000" dirty="0"/>
          </a:p>
        </p:txBody>
      </p:sp>
      <p:sp>
        <p:nvSpPr>
          <p:cNvPr id="33" name="TextBox 32"/>
          <p:cNvSpPr txBox="1"/>
          <p:nvPr/>
        </p:nvSpPr>
        <p:spPr>
          <a:xfrm>
            <a:off x="921077" y="1403648"/>
            <a:ext cx="1200772" cy="5539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1000" dirty="0" smtClean="0"/>
              <a:t>현대생물학</a:t>
            </a:r>
            <a:endParaRPr lang="en-US" altLang="ko-KR" sz="1000" dirty="0" smtClean="0"/>
          </a:p>
          <a:p>
            <a:r>
              <a:rPr lang="ko-KR" altLang="en-US" sz="1000" dirty="0"/>
              <a:t>세포학실험</a:t>
            </a:r>
            <a:endParaRPr lang="en-US" altLang="ko-KR" sz="1000" dirty="0" smtClean="0"/>
          </a:p>
          <a:p>
            <a:r>
              <a:rPr lang="ko-KR" altLang="en-US" sz="1000" dirty="0" smtClean="0"/>
              <a:t>식물형태학실험</a:t>
            </a:r>
            <a:endParaRPr lang="ko-KR" altLang="en-US" sz="1000" dirty="0"/>
          </a:p>
        </p:txBody>
      </p:sp>
      <p:sp>
        <p:nvSpPr>
          <p:cNvPr id="39" name="TextBox 38"/>
          <p:cNvSpPr txBox="1"/>
          <p:nvPr/>
        </p:nvSpPr>
        <p:spPr>
          <a:xfrm>
            <a:off x="921077" y="2267744"/>
            <a:ext cx="1200072" cy="86177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1000" dirty="0" err="1" smtClean="0"/>
              <a:t>동물계통학및실험</a:t>
            </a:r>
            <a:endParaRPr lang="en-US" altLang="ko-KR" sz="1000" dirty="0" smtClean="0"/>
          </a:p>
          <a:p>
            <a:r>
              <a:rPr lang="ko-KR" altLang="en-US" sz="1000" dirty="0" err="1" smtClean="0"/>
              <a:t>식물계통학및실험</a:t>
            </a:r>
            <a:endParaRPr lang="en-US" altLang="ko-KR" sz="1000" dirty="0" smtClean="0"/>
          </a:p>
          <a:p>
            <a:r>
              <a:rPr lang="ko-KR" altLang="en-US" sz="1000" dirty="0" smtClean="0"/>
              <a:t>비교해부학</a:t>
            </a:r>
            <a:endParaRPr lang="en-US" altLang="ko-KR" sz="1000" dirty="0" smtClean="0"/>
          </a:p>
          <a:p>
            <a:r>
              <a:rPr lang="ko-KR" altLang="en-US" sz="1000" dirty="0" smtClean="0"/>
              <a:t>비교해부학실험</a:t>
            </a:r>
            <a:endParaRPr lang="en-US" altLang="ko-KR" sz="1000" dirty="0" smtClean="0"/>
          </a:p>
          <a:p>
            <a:r>
              <a:rPr lang="ko-KR" altLang="en-US" sz="1000" dirty="0"/>
              <a:t>미생물학실험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5527455" y="3523818"/>
            <a:ext cx="1152128" cy="553998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1000" dirty="0" smtClean="0"/>
              <a:t>에너지와 신소재</a:t>
            </a:r>
            <a:endParaRPr lang="en-US" altLang="ko-KR" sz="1000" dirty="0" smtClean="0"/>
          </a:p>
          <a:p>
            <a:r>
              <a:rPr lang="ko-KR" altLang="en-US" sz="1000" dirty="0" err="1"/>
              <a:t>나노바이오</a:t>
            </a:r>
            <a:endParaRPr lang="en-US" altLang="ko-KR" sz="1000" dirty="0"/>
          </a:p>
          <a:p>
            <a:r>
              <a:rPr lang="ko-KR" altLang="en-US" sz="1000" dirty="0"/>
              <a:t>세미나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921077" y="3491880"/>
            <a:ext cx="1368152" cy="5539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1000" dirty="0" smtClean="0"/>
              <a:t>육상생물다양성탐구</a:t>
            </a:r>
            <a:endParaRPr lang="en-US" altLang="ko-KR" sz="1000" dirty="0" smtClean="0"/>
          </a:p>
          <a:p>
            <a:r>
              <a:rPr lang="ko-KR" altLang="en-US" sz="1000" dirty="0" smtClean="0"/>
              <a:t>환경미생물학</a:t>
            </a:r>
            <a:endParaRPr lang="en-US" altLang="ko-KR" sz="1000" dirty="0" smtClean="0"/>
          </a:p>
          <a:p>
            <a:r>
              <a:rPr lang="ko-KR" altLang="en-US" sz="1000" dirty="0"/>
              <a:t>생태학실험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921077" y="4499992"/>
            <a:ext cx="1368152" cy="5539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1000" dirty="0" smtClean="0"/>
              <a:t>해양생물다양성탐구</a:t>
            </a:r>
            <a:endParaRPr lang="en-US" altLang="ko-KR" sz="1000" dirty="0" smtClean="0"/>
          </a:p>
          <a:p>
            <a:r>
              <a:rPr lang="ko-KR" altLang="en-US" sz="1000" dirty="0" smtClean="0"/>
              <a:t>분자생물학실험</a:t>
            </a:r>
            <a:endParaRPr lang="en-US" altLang="ko-KR" sz="1000" dirty="0" smtClean="0"/>
          </a:p>
          <a:p>
            <a:r>
              <a:rPr lang="ko-KR" altLang="en-US" sz="1000" dirty="0" smtClean="0"/>
              <a:t>생물화학실험</a:t>
            </a:r>
            <a:endParaRPr lang="ko-KR" altLang="en-US" sz="1000" dirty="0"/>
          </a:p>
        </p:txBody>
      </p:sp>
      <p:sp>
        <p:nvSpPr>
          <p:cNvPr id="54" name="TextBox 53"/>
          <p:cNvSpPr txBox="1"/>
          <p:nvPr/>
        </p:nvSpPr>
        <p:spPr>
          <a:xfrm>
            <a:off x="5529589" y="5664314"/>
            <a:ext cx="918590" cy="707886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1000" dirty="0" smtClean="0"/>
              <a:t>고체물리학</a:t>
            </a:r>
            <a:endParaRPr lang="en-US" altLang="ko-KR" sz="1000" dirty="0" smtClean="0"/>
          </a:p>
          <a:p>
            <a:r>
              <a:rPr lang="ko-KR" altLang="en-US" sz="1000" dirty="0" smtClean="0"/>
              <a:t>재료과학</a:t>
            </a:r>
            <a:endParaRPr lang="en-US" altLang="ko-KR" sz="1000" dirty="0" smtClean="0"/>
          </a:p>
          <a:p>
            <a:r>
              <a:rPr lang="ko-KR" altLang="en-US" sz="1000" dirty="0" err="1"/>
              <a:t>나노바이오</a:t>
            </a:r>
            <a:endParaRPr lang="en-US" altLang="ko-KR" sz="1000" dirty="0"/>
          </a:p>
          <a:p>
            <a:r>
              <a:rPr lang="ko-KR" altLang="en-US" sz="1000" dirty="0"/>
              <a:t>기기분석</a:t>
            </a:r>
            <a:endParaRPr lang="en-US" altLang="ko-KR" sz="1000" dirty="0" smtClean="0"/>
          </a:p>
        </p:txBody>
      </p:sp>
      <p:sp>
        <p:nvSpPr>
          <p:cNvPr id="61" name="TextBox 60"/>
          <p:cNvSpPr txBox="1"/>
          <p:nvPr/>
        </p:nvSpPr>
        <p:spPr>
          <a:xfrm>
            <a:off x="921077" y="5724128"/>
            <a:ext cx="1368152" cy="5539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1000" dirty="0" err="1" smtClean="0"/>
              <a:t>진화학</a:t>
            </a:r>
            <a:endParaRPr lang="en-US" altLang="ko-KR" sz="1000" dirty="0" smtClean="0"/>
          </a:p>
          <a:p>
            <a:r>
              <a:rPr lang="ko-KR" altLang="en-US" sz="1000" dirty="0" err="1" smtClean="0"/>
              <a:t>육수학</a:t>
            </a:r>
            <a:endParaRPr lang="en-US" altLang="ko-KR" sz="1000" dirty="0" smtClean="0"/>
          </a:p>
          <a:p>
            <a:r>
              <a:rPr lang="ko-KR" altLang="en-US" sz="1000" dirty="0" smtClean="0"/>
              <a:t>생명과학 취업설계</a:t>
            </a:r>
            <a:endParaRPr lang="ko-KR" altLang="en-US" sz="1000" dirty="0"/>
          </a:p>
        </p:txBody>
      </p:sp>
      <p:sp>
        <p:nvSpPr>
          <p:cNvPr id="63" name="TextBox 62"/>
          <p:cNvSpPr txBox="1"/>
          <p:nvPr/>
        </p:nvSpPr>
        <p:spPr>
          <a:xfrm>
            <a:off x="908720" y="6660232"/>
            <a:ext cx="1512168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1000" dirty="0"/>
              <a:t>환경생물학</a:t>
            </a:r>
            <a:endParaRPr lang="en-US" altLang="ko-KR" sz="1000" dirty="0" smtClean="0"/>
          </a:p>
          <a:p>
            <a:r>
              <a:rPr lang="ko-KR" altLang="en-US" sz="1000" dirty="0" err="1" smtClean="0"/>
              <a:t>무척추동물학</a:t>
            </a:r>
            <a:endParaRPr lang="en-US" altLang="ko-KR" sz="1000" dirty="0" smtClean="0"/>
          </a:p>
          <a:p>
            <a:r>
              <a:rPr lang="ko-KR" altLang="en-US" sz="1000" dirty="0" smtClean="0"/>
              <a:t>보전생물학</a:t>
            </a:r>
            <a:endParaRPr lang="en-US" altLang="ko-KR" sz="1000" dirty="0" smtClean="0"/>
          </a:p>
          <a:p>
            <a:r>
              <a:rPr lang="ko-KR" altLang="en-US" sz="1000" dirty="0" err="1"/>
              <a:t>복원및기후변화생태학</a:t>
            </a:r>
            <a:endParaRPr lang="ko-KR" altLang="en-US" sz="1000" dirty="0"/>
          </a:p>
        </p:txBody>
      </p:sp>
      <p:sp>
        <p:nvSpPr>
          <p:cNvPr id="67" name="TextBox 66"/>
          <p:cNvSpPr txBox="1"/>
          <p:nvPr/>
        </p:nvSpPr>
        <p:spPr>
          <a:xfrm>
            <a:off x="5517232" y="6660232"/>
            <a:ext cx="894526" cy="246221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sz="1000" dirty="0" err="1" smtClean="0"/>
              <a:t>생물정보학</a:t>
            </a:r>
            <a:endParaRPr lang="ko-KR" altLang="en-US" sz="1000" dirty="0"/>
          </a:p>
        </p:txBody>
      </p:sp>
      <p:sp>
        <p:nvSpPr>
          <p:cNvPr id="73" name="TextBox 72"/>
          <p:cNvSpPr txBox="1"/>
          <p:nvPr/>
        </p:nvSpPr>
        <p:spPr>
          <a:xfrm>
            <a:off x="4077072" y="4499992"/>
            <a:ext cx="1164769" cy="707886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1000" dirty="0" smtClean="0"/>
              <a:t>면역학</a:t>
            </a:r>
            <a:endParaRPr lang="en-US" altLang="ko-KR" sz="1000" dirty="0" smtClean="0"/>
          </a:p>
          <a:p>
            <a:r>
              <a:rPr lang="ko-KR" altLang="en-US" sz="1000" dirty="0"/>
              <a:t>신경생물학</a:t>
            </a:r>
            <a:endParaRPr lang="en-US" altLang="ko-KR" sz="1000" dirty="0" smtClean="0"/>
          </a:p>
          <a:p>
            <a:r>
              <a:rPr lang="ko-KR" altLang="en-US" sz="1000" dirty="0" smtClean="0"/>
              <a:t>유전공학</a:t>
            </a:r>
            <a:endParaRPr lang="en-US" altLang="ko-KR" sz="1000" dirty="0" smtClean="0"/>
          </a:p>
          <a:p>
            <a:r>
              <a:rPr lang="ko-KR" altLang="en-US" sz="1000" dirty="0" smtClean="0"/>
              <a:t>유전공학실험</a:t>
            </a:r>
            <a:endParaRPr lang="ko-KR" altLang="en-US" sz="1000" dirty="0"/>
          </a:p>
        </p:txBody>
      </p:sp>
      <p:sp>
        <p:nvSpPr>
          <p:cNvPr id="76" name="TextBox 75"/>
          <p:cNvSpPr txBox="1"/>
          <p:nvPr/>
        </p:nvSpPr>
        <p:spPr>
          <a:xfrm>
            <a:off x="4077072" y="5674186"/>
            <a:ext cx="1152736" cy="553998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1000" dirty="0" smtClean="0"/>
              <a:t>내분비학</a:t>
            </a:r>
            <a:endParaRPr lang="en-US" altLang="ko-KR" sz="1000" dirty="0" smtClean="0"/>
          </a:p>
          <a:p>
            <a:r>
              <a:rPr lang="ko-KR" altLang="en-US" sz="1000" dirty="0"/>
              <a:t>종양생물학</a:t>
            </a:r>
            <a:endParaRPr lang="en-US" altLang="ko-KR" sz="1000" dirty="0"/>
          </a:p>
          <a:p>
            <a:r>
              <a:rPr lang="ko-KR" altLang="en-US" sz="1000" dirty="0"/>
              <a:t>병리생리학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5529589" y="4499992"/>
            <a:ext cx="792088" cy="246221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1000" dirty="0" err="1" smtClean="0"/>
              <a:t>나노과학</a:t>
            </a:r>
            <a:endParaRPr lang="en-US" altLang="ko-KR" sz="1000" dirty="0" smtClean="0"/>
          </a:p>
        </p:txBody>
      </p:sp>
      <p:sp>
        <p:nvSpPr>
          <p:cNvPr id="3" name="모서리가 둥근 직사각형 2"/>
          <p:cNvSpPr/>
          <p:nvPr/>
        </p:nvSpPr>
        <p:spPr>
          <a:xfrm>
            <a:off x="310076" y="1212338"/>
            <a:ext cx="6408712" cy="121950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" name="모서리가 둥근 직사각형 80"/>
          <p:cNvSpPr/>
          <p:nvPr/>
        </p:nvSpPr>
        <p:spPr>
          <a:xfrm>
            <a:off x="188640" y="3275856"/>
            <a:ext cx="6408712" cy="121950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2" name="모서리가 둥근 직사각형 81"/>
          <p:cNvSpPr/>
          <p:nvPr/>
        </p:nvSpPr>
        <p:spPr>
          <a:xfrm>
            <a:off x="215697" y="5458162"/>
            <a:ext cx="6408712" cy="121950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3" name="모서리가 둥근 직사각형 82"/>
          <p:cNvSpPr/>
          <p:nvPr/>
        </p:nvSpPr>
        <p:spPr>
          <a:xfrm>
            <a:off x="200951" y="7474386"/>
            <a:ext cx="6408712" cy="121950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6" name="직선 화살표 연결선 15"/>
          <p:cNvCxnSpPr/>
          <p:nvPr/>
        </p:nvCxnSpPr>
        <p:spPr>
          <a:xfrm flipH="1">
            <a:off x="-243408" y="214645"/>
            <a:ext cx="22477" cy="8440905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7" name="그룹 96"/>
          <p:cNvGrpSpPr/>
          <p:nvPr/>
        </p:nvGrpSpPr>
        <p:grpSpPr>
          <a:xfrm>
            <a:off x="2708920" y="1517467"/>
            <a:ext cx="1127414" cy="5542875"/>
            <a:chOff x="3104965" y="1517467"/>
            <a:chExt cx="1127414" cy="5542875"/>
          </a:xfrm>
        </p:grpSpPr>
        <p:sp>
          <p:nvSpPr>
            <p:cNvPr id="30" name="TextBox 29"/>
            <p:cNvSpPr txBox="1"/>
            <p:nvPr/>
          </p:nvSpPr>
          <p:spPr>
            <a:xfrm>
              <a:off x="3114119" y="1835696"/>
              <a:ext cx="948989" cy="246221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ko-KR" altLang="en-US" sz="1000" dirty="0" smtClean="0"/>
                <a:t>분류학</a:t>
              </a:r>
              <a:endParaRPr lang="ko-KR" altLang="en-US" sz="1000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3113001" y="1517467"/>
              <a:ext cx="937750" cy="246221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ko-KR" altLang="en-US" sz="1000" dirty="0" smtClean="0"/>
                <a:t>세포학</a:t>
              </a:r>
              <a:endParaRPr lang="ko-KR" altLang="en-US" sz="1000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3114120" y="2309555"/>
              <a:ext cx="948988" cy="246221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ko-KR" altLang="en-US" sz="1000" dirty="0" smtClean="0"/>
                <a:t>미생물학</a:t>
              </a:r>
              <a:endParaRPr lang="ko-KR" altLang="en-US" sz="1000" dirty="0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3104965" y="3491880"/>
              <a:ext cx="948988" cy="246221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ko-KR" altLang="en-US" sz="1000" dirty="0" smtClean="0"/>
                <a:t>생태학</a:t>
              </a:r>
              <a:endParaRPr lang="ko-KR" altLang="en-US" sz="1000" dirty="0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3114120" y="3821723"/>
              <a:ext cx="948988" cy="246221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ko-KR" altLang="en-US" sz="1000" dirty="0" smtClean="0"/>
                <a:t>유전학</a:t>
              </a:r>
              <a:endParaRPr lang="ko-KR" altLang="en-US" sz="1000" dirty="0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3127019" y="4469795"/>
              <a:ext cx="948987" cy="246221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ko-KR" altLang="en-US" sz="1000" dirty="0" smtClean="0"/>
                <a:t>분자생물학</a:t>
              </a:r>
              <a:endParaRPr lang="ko-KR" altLang="en-US" sz="1000" dirty="0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3116795" y="5736322"/>
              <a:ext cx="948988" cy="707886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ko-KR" altLang="en-US" sz="1000" dirty="0"/>
                <a:t>식물생리학</a:t>
              </a:r>
              <a:endParaRPr lang="en-US" altLang="ko-KR" sz="1000" dirty="0"/>
            </a:p>
            <a:p>
              <a:r>
                <a:rPr lang="ko-KR" altLang="en-US" sz="1000" dirty="0"/>
                <a:t>동물생리학</a:t>
              </a:r>
              <a:endParaRPr lang="en-US" altLang="ko-KR" sz="1000" dirty="0" smtClean="0"/>
            </a:p>
            <a:p>
              <a:r>
                <a:rPr lang="ko-KR" altLang="en-US" sz="1000" dirty="0" smtClean="0"/>
                <a:t>생명과학교재</a:t>
              </a:r>
              <a:endParaRPr lang="en-US" altLang="ko-KR" sz="1000" dirty="0" smtClean="0"/>
            </a:p>
            <a:p>
              <a:r>
                <a:rPr lang="ko-KR" altLang="en-US" sz="1000" dirty="0" err="1" smtClean="0"/>
                <a:t>연구및지도법</a:t>
              </a:r>
              <a:endParaRPr lang="ko-KR" altLang="en-US" sz="1000" dirty="0"/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3117322" y="6660232"/>
              <a:ext cx="948988" cy="400110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ko-KR" altLang="en-US" sz="1000" dirty="0" smtClean="0"/>
                <a:t>생명과학</a:t>
              </a:r>
              <a:endParaRPr lang="en-US" altLang="ko-KR" sz="1000" dirty="0" smtClean="0"/>
            </a:p>
            <a:p>
              <a:r>
                <a:rPr lang="ko-KR" altLang="en-US" sz="1000" dirty="0" smtClean="0"/>
                <a:t>교육논</a:t>
              </a:r>
              <a:r>
                <a:rPr lang="ko-KR" altLang="en-US" sz="1000" dirty="0"/>
                <a:t>술</a:t>
              </a:r>
              <a:endParaRPr lang="en-US" altLang="ko-KR" sz="1000" dirty="0" smtClean="0"/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3116254" y="4810090"/>
              <a:ext cx="1116125" cy="553998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ko-KR" altLang="en-US" sz="1000" dirty="0"/>
                <a:t>발생학</a:t>
              </a:r>
              <a:endParaRPr lang="en-US" altLang="ko-KR" sz="1000" dirty="0" smtClean="0"/>
            </a:p>
            <a:p>
              <a:r>
                <a:rPr lang="ko-KR" altLang="en-US" sz="1000" dirty="0" smtClean="0"/>
                <a:t>생물화학</a:t>
              </a:r>
              <a:endParaRPr lang="en-US" altLang="ko-KR" sz="1000" dirty="0" smtClean="0"/>
            </a:p>
            <a:p>
              <a:r>
                <a:rPr lang="ko-KR" altLang="en-US" sz="1000" dirty="0" smtClean="0"/>
                <a:t>생명과학교육론</a:t>
              </a:r>
              <a:endParaRPr lang="ko-KR" altLang="en-US" sz="1000" dirty="0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2780928" y="7854171"/>
            <a:ext cx="924866" cy="246221"/>
          </a:xfrm>
          <a:prstGeom prst="rect">
            <a:avLst/>
          </a:prstGeom>
          <a:solidFill>
            <a:srgbClr val="CCCCFF"/>
          </a:solidFill>
          <a:ln w="63500">
            <a:solidFill>
              <a:srgbClr val="7030A0"/>
            </a:solidFill>
            <a:prstDash val="sysDot"/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sz="1000" dirty="0" smtClean="0"/>
              <a:t>교직 과정</a:t>
            </a:r>
            <a:endParaRPr lang="ko-KR" altLang="en-US" sz="1000" dirty="0"/>
          </a:p>
        </p:txBody>
      </p:sp>
      <p:sp>
        <p:nvSpPr>
          <p:cNvPr id="87" name="TextBox 86"/>
          <p:cNvSpPr txBox="1"/>
          <p:nvPr/>
        </p:nvSpPr>
        <p:spPr>
          <a:xfrm>
            <a:off x="4029128" y="6660232"/>
            <a:ext cx="1200072" cy="553998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1000" dirty="0" err="1" smtClean="0"/>
              <a:t>바이러스학</a:t>
            </a:r>
            <a:endParaRPr lang="en-US" altLang="ko-KR" sz="1000" dirty="0" smtClean="0"/>
          </a:p>
          <a:p>
            <a:r>
              <a:rPr lang="ko-KR" altLang="en-US" sz="1000" dirty="0" err="1"/>
              <a:t>바이오의약품개론</a:t>
            </a:r>
            <a:endParaRPr lang="en-US" altLang="ko-KR" sz="1000" dirty="0" smtClean="0"/>
          </a:p>
          <a:p>
            <a:r>
              <a:rPr lang="ko-KR" altLang="en-US" sz="1000" dirty="0" smtClean="0"/>
              <a:t>분자생물최신기법</a:t>
            </a:r>
            <a:endParaRPr lang="ko-KR" altLang="en-US" sz="1000" dirty="0"/>
          </a:p>
        </p:txBody>
      </p:sp>
      <p:sp>
        <p:nvSpPr>
          <p:cNvPr id="89" name="TextBox 88"/>
          <p:cNvSpPr txBox="1"/>
          <p:nvPr/>
        </p:nvSpPr>
        <p:spPr>
          <a:xfrm>
            <a:off x="4077072" y="1488013"/>
            <a:ext cx="1056756" cy="246221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sz="1000" dirty="0" smtClean="0"/>
              <a:t>유기화학</a:t>
            </a:r>
            <a:endParaRPr lang="ko-KR" altLang="en-US" sz="1000" dirty="0"/>
          </a:p>
        </p:txBody>
      </p:sp>
      <p:sp>
        <p:nvSpPr>
          <p:cNvPr id="91" name="TextBox 90"/>
          <p:cNvSpPr txBox="1"/>
          <p:nvPr/>
        </p:nvSpPr>
        <p:spPr>
          <a:xfrm>
            <a:off x="4077072" y="2339752"/>
            <a:ext cx="1200072" cy="707886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1000" dirty="0" smtClean="0"/>
              <a:t>생체분자생화학</a:t>
            </a:r>
            <a:endParaRPr lang="en-US" altLang="ko-KR" sz="1000" dirty="0" smtClean="0"/>
          </a:p>
          <a:p>
            <a:r>
              <a:rPr lang="ko-KR" altLang="en-US" sz="1000" dirty="0" smtClean="0"/>
              <a:t>분자세포생물학</a:t>
            </a:r>
            <a:endParaRPr lang="en-US" altLang="ko-KR" sz="1000" dirty="0" smtClean="0"/>
          </a:p>
          <a:p>
            <a:r>
              <a:rPr lang="ko-KR" altLang="en-US" sz="1000" dirty="0"/>
              <a:t>생물유기화학</a:t>
            </a:r>
            <a:endParaRPr lang="en-US" altLang="ko-KR" sz="1000" dirty="0" smtClean="0"/>
          </a:p>
          <a:p>
            <a:r>
              <a:rPr lang="ko-KR" altLang="en-US" sz="1000" dirty="0" smtClean="0"/>
              <a:t>생물유기화학실험</a:t>
            </a:r>
            <a:endParaRPr lang="ko-KR" altLang="en-US" sz="1000" dirty="0"/>
          </a:p>
        </p:txBody>
      </p:sp>
      <p:sp>
        <p:nvSpPr>
          <p:cNvPr id="94" name="TextBox 93"/>
          <p:cNvSpPr txBox="1"/>
          <p:nvPr/>
        </p:nvSpPr>
        <p:spPr>
          <a:xfrm>
            <a:off x="4005064" y="3491880"/>
            <a:ext cx="1344088" cy="707886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1000" dirty="0" err="1" smtClean="0"/>
              <a:t>물질대사학</a:t>
            </a:r>
            <a:endParaRPr lang="en-US" altLang="ko-KR" sz="1000" dirty="0" smtClean="0"/>
          </a:p>
          <a:p>
            <a:r>
              <a:rPr lang="ko-KR" altLang="en-US" sz="1000" dirty="0" smtClean="0"/>
              <a:t>분자유전학</a:t>
            </a:r>
            <a:endParaRPr lang="en-US" altLang="ko-KR" sz="1000" dirty="0" smtClean="0"/>
          </a:p>
          <a:p>
            <a:r>
              <a:rPr lang="ko-KR" altLang="en-US" sz="1000" dirty="0" smtClean="0"/>
              <a:t>인체생리학</a:t>
            </a:r>
            <a:endParaRPr lang="en-US" altLang="ko-KR" sz="1000" dirty="0" smtClean="0"/>
          </a:p>
          <a:p>
            <a:r>
              <a:rPr lang="ko-KR" altLang="en-US" sz="1000" dirty="0"/>
              <a:t>생체분자생화학실험</a:t>
            </a:r>
          </a:p>
        </p:txBody>
      </p:sp>
    </p:spTree>
    <p:extLst>
      <p:ext uri="{BB962C8B-B14F-4D97-AF65-F5344CB8AC3E}">
        <p14:creationId xmlns:p14="http://schemas.microsoft.com/office/powerpoint/2010/main" val="5452977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806</TotalTime>
  <Words>148</Words>
  <Application>Microsoft Office PowerPoint</Application>
  <PresentationFormat>화면 슬라이드 쇼(4:3)</PresentationFormat>
  <Paragraphs>99</Paragraphs>
  <Slides>1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Prof.Suh</dc:creator>
  <cp:lastModifiedBy>user</cp:lastModifiedBy>
  <cp:revision>47</cp:revision>
  <cp:lastPrinted>2015-12-07T06:22:15Z</cp:lastPrinted>
  <dcterms:created xsi:type="dcterms:W3CDTF">2015-12-02T07:59:39Z</dcterms:created>
  <dcterms:modified xsi:type="dcterms:W3CDTF">2016-08-19T04:29:10Z</dcterms:modified>
</cp:coreProperties>
</file>